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789" r:id="rId3"/>
    <p:sldId id="719" r:id="rId4"/>
    <p:sldId id="723" r:id="rId5"/>
    <p:sldId id="724" r:id="rId6"/>
    <p:sldId id="725" r:id="rId7"/>
    <p:sldId id="726" r:id="rId8"/>
    <p:sldId id="728" r:id="rId9"/>
    <p:sldId id="729" r:id="rId10"/>
    <p:sldId id="730" r:id="rId11"/>
    <p:sldId id="731" r:id="rId12"/>
    <p:sldId id="743" r:id="rId13"/>
    <p:sldId id="732" r:id="rId14"/>
    <p:sldId id="733" r:id="rId15"/>
    <p:sldId id="736" r:id="rId16"/>
    <p:sldId id="737" r:id="rId17"/>
    <p:sldId id="738" r:id="rId18"/>
    <p:sldId id="739" r:id="rId19"/>
    <p:sldId id="740" r:id="rId20"/>
    <p:sldId id="741" r:id="rId21"/>
    <p:sldId id="742" r:id="rId22"/>
    <p:sldId id="744" r:id="rId23"/>
    <p:sldId id="734" r:id="rId24"/>
    <p:sldId id="735" r:id="rId25"/>
    <p:sldId id="745" r:id="rId26"/>
    <p:sldId id="727" r:id="rId27"/>
    <p:sldId id="746" r:id="rId28"/>
    <p:sldId id="747" r:id="rId29"/>
    <p:sldId id="748" r:id="rId30"/>
    <p:sldId id="749" r:id="rId31"/>
    <p:sldId id="750" r:id="rId32"/>
    <p:sldId id="751" r:id="rId33"/>
    <p:sldId id="752" r:id="rId34"/>
    <p:sldId id="753" r:id="rId35"/>
    <p:sldId id="754" r:id="rId36"/>
    <p:sldId id="755" r:id="rId37"/>
    <p:sldId id="772" r:id="rId38"/>
    <p:sldId id="757" r:id="rId39"/>
    <p:sldId id="257" r:id="rId40"/>
    <p:sldId id="262" r:id="rId41"/>
    <p:sldId id="79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A9EF10-E1EB-49E1-A6AA-A5C8B8411620}">
          <p14:sldIdLst>
            <p14:sldId id="256"/>
          </p14:sldIdLst>
        </p14:section>
        <p14:section name="Pretrained Models Since GPT" id="{7C8656AC-B299-4AD9-9E9C-FFD72718DAEB}">
          <p14:sldIdLst>
            <p14:sldId id="789"/>
            <p14:sldId id="719"/>
            <p14:sldId id="723"/>
            <p14:sldId id="724"/>
          </p14:sldIdLst>
        </p14:section>
        <p14:section name="Transformers" id="{77C463AA-5575-479A-B59E-296B24227747}">
          <p14:sldIdLst>
            <p14:sldId id="725"/>
            <p14:sldId id="726"/>
            <p14:sldId id="728"/>
            <p14:sldId id="729"/>
            <p14:sldId id="730"/>
            <p14:sldId id="731"/>
            <p14:sldId id="743"/>
            <p14:sldId id="732"/>
            <p14:sldId id="733"/>
            <p14:sldId id="736"/>
            <p14:sldId id="737"/>
            <p14:sldId id="738"/>
            <p14:sldId id="739"/>
            <p14:sldId id="740"/>
            <p14:sldId id="741"/>
            <p14:sldId id="742"/>
            <p14:sldId id="744"/>
            <p14:sldId id="734"/>
            <p14:sldId id="735"/>
            <p14:sldId id="745"/>
            <p14:sldId id="727"/>
          </p14:sldIdLst>
        </p14:section>
        <p14:section name="BERT" id="{6E569F32-4D14-4ACE-9350-896ABE0E4D2F}">
          <p14:sldIdLst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</p14:sldIdLst>
        </p14:section>
        <p14:section name="Reference" id="{BED5E9BC-4841-45C6-AAAB-7E88AE1BBADE}">
          <p14:sldIdLst>
            <p14:sldId id="772"/>
            <p14:sldId id="757"/>
          </p14:sldIdLst>
        </p14:section>
        <p14:section name="NLP Tools" id="{B7FC2888-94AC-4004-BBE2-0FE41A3442F9}">
          <p14:sldIdLst>
            <p14:sldId id="257"/>
            <p14:sldId id="262"/>
            <p14:sldId id="7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9035CF-D47A-42C2-B7F0-A9198E301E12}" v="162" dt="2023-02-10T06:43:10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jessiejs [Student]" userId="ee442ca0-dc37-433a-b58d-0d36a0fc8ef7" providerId="ADAL" clId="{6B9035CF-D47A-42C2-B7F0-A9198E301E12}"/>
    <pc:docChg chg="undo custSel addSld delSld modSld sldOrd addSection delSection modSection">
      <pc:chgData name="WANG, jessiejs [Student]" userId="ee442ca0-dc37-433a-b58d-0d36a0fc8ef7" providerId="ADAL" clId="{6B9035CF-D47A-42C2-B7F0-A9198E301E12}" dt="2023-02-10T08:17:56.483" v="430" actId="20577"/>
      <pc:docMkLst>
        <pc:docMk/>
      </pc:docMkLst>
      <pc:sldChg chg="modSp mod">
        <pc:chgData name="WANG, jessiejs [Student]" userId="ee442ca0-dc37-433a-b58d-0d36a0fc8ef7" providerId="ADAL" clId="{6B9035CF-D47A-42C2-B7F0-A9198E301E12}" dt="2023-02-10T08:09:21.832" v="211" actId="20577"/>
        <pc:sldMkLst>
          <pc:docMk/>
          <pc:sldMk cId="22372098" sldId="256"/>
        </pc:sldMkLst>
        <pc:spChg chg="mod">
          <ac:chgData name="WANG, jessiejs [Student]" userId="ee442ca0-dc37-433a-b58d-0d36a0fc8ef7" providerId="ADAL" clId="{6B9035CF-D47A-42C2-B7F0-A9198E301E12}" dt="2023-02-10T08:09:21.832" v="211" actId="20577"/>
          <ac:spMkLst>
            <pc:docMk/>
            <pc:sldMk cId="22372098" sldId="256"/>
            <ac:spMk id="2" creationId="{C619B136-692C-4EC1-ABBF-A8A5E24EBC9E}"/>
          </ac:spMkLst>
        </pc:spChg>
      </pc:sldChg>
      <pc:sldChg chg="modSp mod ord">
        <pc:chgData name="WANG, jessiejs [Student]" userId="ee442ca0-dc37-433a-b58d-0d36a0fc8ef7" providerId="ADAL" clId="{6B9035CF-D47A-42C2-B7F0-A9198E301E12}" dt="2023-02-10T08:09:43.445" v="213"/>
        <pc:sldMkLst>
          <pc:docMk/>
          <pc:sldMk cId="919095332" sldId="257"/>
        </pc:sldMkLst>
        <pc:spChg chg="mod">
          <ac:chgData name="WANG, jessiejs [Student]" userId="ee442ca0-dc37-433a-b58d-0d36a0fc8ef7" providerId="ADAL" clId="{6B9035CF-D47A-42C2-B7F0-A9198E301E12}" dt="2023-02-10T06:13:33.055" v="74" actId="20577"/>
          <ac:spMkLst>
            <pc:docMk/>
            <pc:sldMk cId="919095332" sldId="257"/>
            <ac:spMk id="3" creationId="{B4473247-149F-48BB-B9D1-1E8C3CD64637}"/>
          </ac:spMkLst>
        </pc:spChg>
        <pc:grpChg chg="ord">
          <ac:chgData name="WANG, jessiejs [Student]" userId="ee442ca0-dc37-433a-b58d-0d36a0fc8ef7" providerId="ADAL" clId="{6B9035CF-D47A-42C2-B7F0-A9198E301E12}" dt="2023-02-10T06:40:32.125" v="85" actId="167"/>
          <ac:grpSpMkLst>
            <pc:docMk/>
            <pc:sldMk cId="919095332" sldId="257"/>
            <ac:grpSpMk id="9" creationId="{A16A8A4B-519A-43C2-9755-535CB48B3EB4}"/>
          </ac:grpSpMkLst>
        </pc:grpChg>
      </pc:sldChg>
      <pc:sldChg chg="ord">
        <pc:chgData name="WANG, jessiejs [Student]" userId="ee442ca0-dc37-433a-b58d-0d36a0fc8ef7" providerId="ADAL" clId="{6B9035CF-D47A-42C2-B7F0-A9198E301E12}" dt="2023-02-10T08:09:43.445" v="213"/>
        <pc:sldMkLst>
          <pc:docMk/>
          <pc:sldMk cId="2181295483" sldId="262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133887689" sldId="719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693708102" sldId="723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242785204" sldId="724"/>
        </pc:sldMkLst>
      </pc:sldChg>
      <pc:sldChg chg="modSp add mod">
        <pc:chgData name="WANG, jessiejs [Student]" userId="ee442ca0-dc37-433a-b58d-0d36a0fc8ef7" providerId="ADAL" clId="{6B9035CF-D47A-42C2-B7F0-A9198E301E12}" dt="2023-02-07T11:52:26.639" v="5" actId="20577"/>
        <pc:sldMkLst>
          <pc:docMk/>
          <pc:sldMk cId="1050460662" sldId="725"/>
        </pc:sldMkLst>
        <pc:spChg chg="mod">
          <ac:chgData name="WANG, jessiejs [Student]" userId="ee442ca0-dc37-433a-b58d-0d36a0fc8ef7" providerId="ADAL" clId="{6B9035CF-D47A-42C2-B7F0-A9198E301E12}" dt="2023-02-07T11:52:26.639" v="5" actId="20577"/>
          <ac:spMkLst>
            <pc:docMk/>
            <pc:sldMk cId="1050460662" sldId="725"/>
            <ac:spMk id="5" creationId="{9CDCE23D-D31E-45D1-981D-005C5F45D302}"/>
          </ac:spMkLst>
        </pc:spChg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593667175" sldId="726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193860654" sldId="727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51976472" sldId="728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298090894" sldId="729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1978343133" sldId="730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1201261757" sldId="731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4117073200" sldId="732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645013423" sldId="733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286446333" sldId="734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327009993" sldId="735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219400450" sldId="736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258592724" sldId="737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1844076635" sldId="738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868572230" sldId="739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882701716" sldId="740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4157207585" sldId="741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370092450" sldId="742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996526443" sldId="743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1480776637" sldId="744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284963839" sldId="745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687454443" sldId="746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109048502" sldId="747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55656342" sldId="748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790988861" sldId="749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821397985" sldId="750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416850244" sldId="751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26032854" sldId="752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2342848125" sldId="753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1846797747" sldId="754"/>
        </pc:sldMkLst>
      </pc:sldChg>
      <pc:sldChg chg="add">
        <pc:chgData name="WANG, jessiejs [Student]" userId="ee442ca0-dc37-433a-b58d-0d36a0fc8ef7" providerId="ADAL" clId="{6B9035CF-D47A-42C2-B7F0-A9198E301E12}" dt="2023-02-07T11:51:36.428" v="0"/>
        <pc:sldMkLst>
          <pc:docMk/>
          <pc:sldMk cId="3638581439" sldId="755"/>
        </pc:sldMkLst>
      </pc:sldChg>
      <pc:sldChg chg="modSp add mod ord">
        <pc:chgData name="WANG, jessiejs [Student]" userId="ee442ca0-dc37-433a-b58d-0d36a0fc8ef7" providerId="ADAL" clId="{6B9035CF-D47A-42C2-B7F0-A9198E301E12}" dt="2023-02-10T08:11:43.978" v="218"/>
        <pc:sldMkLst>
          <pc:docMk/>
          <pc:sldMk cId="241584374" sldId="757"/>
        </pc:sldMkLst>
        <pc:spChg chg="mod">
          <ac:chgData name="WANG, jessiejs [Student]" userId="ee442ca0-dc37-433a-b58d-0d36a0fc8ef7" providerId="ADAL" clId="{6B9035CF-D47A-42C2-B7F0-A9198E301E12}" dt="2023-02-10T06:40:01.582" v="79" actId="20577"/>
          <ac:spMkLst>
            <pc:docMk/>
            <pc:sldMk cId="241584374" sldId="757"/>
            <ac:spMk id="5" creationId="{9CDCE23D-D31E-45D1-981D-005C5F45D302}"/>
          </ac:spMkLst>
        </pc:spChg>
      </pc:sldChg>
      <pc:sldChg chg="modSp add mod">
        <pc:chgData name="WANG, jessiejs [Student]" userId="ee442ca0-dc37-433a-b58d-0d36a0fc8ef7" providerId="ADAL" clId="{6B9035CF-D47A-42C2-B7F0-A9198E301E12}" dt="2023-02-07T11:53:13.490" v="9" actId="20577"/>
        <pc:sldMkLst>
          <pc:docMk/>
          <pc:sldMk cId="443173868" sldId="772"/>
        </pc:sldMkLst>
        <pc:spChg chg="mod">
          <ac:chgData name="WANG, jessiejs [Student]" userId="ee442ca0-dc37-433a-b58d-0d36a0fc8ef7" providerId="ADAL" clId="{6B9035CF-D47A-42C2-B7F0-A9198E301E12}" dt="2023-02-07T11:53:13.490" v="9" actId="20577"/>
          <ac:spMkLst>
            <pc:docMk/>
            <pc:sldMk cId="443173868" sldId="772"/>
            <ac:spMk id="4" creationId="{4C5D4E02-FEDD-4CF0-9F16-EB6545EAC7B8}"/>
          </ac:spMkLst>
        </pc:spChg>
      </pc:sldChg>
      <pc:sldChg chg="add del">
        <pc:chgData name="WANG, jessiejs [Student]" userId="ee442ca0-dc37-433a-b58d-0d36a0fc8ef7" providerId="ADAL" clId="{6B9035CF-D47A-42C2-B7F0-A9198E301E12}" dt="2023-02-10T08:09:44.969" v="214" actId="47"/>
        <pc:sldMkLst>
          <pc:docMk/>
          <pc:sldMk cId="1950216700" sldId="788"/>
        </pc:sldMkLst>
      </pc:sldChg>
      <pc:sldChg chg="delSp modSp add mod">
        <pc:chgData name="WANG, jessiejs [Student]" userId="ee442ca0-dc37-433a-b58d-0d36a0fc8ef7" providerId="ADAL" clId="{6B9035CF-D47A-42C2-B7F0-A9198E301E12}" dt="2023-02-10T06:41:08.841" v="189" actId="20577"/>
        <pc:sldMkLst>
          <pc:docMk/>
          <pc:sldMk cId="813516229" sldId="789"/>
        </pc:sldMkLst>
        <pc:spChg chg="mod">
          <ac:chgData name="WANG, jessiejs [Student]" userId="ee442ca0-dc37-433a-b58d-0d36a0fc8ef7" providerId="ADAL" clId="{6B9035CF-D47A-42C2-B7F0-A9198E301E12}" dt="2023-02-10T06:41:08.841" v="189" actId="20577"/>
          <ac:spMkLst>
            <pc:docMk/>
            <pc:sldMk cId="813516229" sldId="789"/>
            <ac:spMk id="3" creationId="{B4473247-149F-48BB-B9D1-1E8C3CD64637}"/>
          </ac:spMkLst>
        </pc:spChg>
        <pc:spChg chg="del">
          <ac:chgData name="WANG, jessiejs [Student]" userId="ee442ca0-dc37-433a-b58d-0d36a0fc8ef7" providerId="ADAL" clId="{6B9035CF-D47A-42C2-B7F0-A9198E301E12}" dt="2023-02-10T06:40:25.169" v="82" actId="478"/>
          <ac:spMkLst>
            <pc:docMk/>
            <pc:sldMk cId="813516229" sldId="789"/>
            <ac:spMk id="6" creationId="{ADD0E991-CD4E-4A2F-B690-4A3B8BD88EB5}"/>
          </ac:spMkLst>
        </pc:spChg>
        <pc:spChg chg="del">
          <ac:chgData name="WANG, jessiejs [Student]" userId="ee442ca0-dc37-433a-b58d-0d36a0fc8ef7" providerId="ADAL" clId="{6B9035CF-D47A-42C2-B7F0-A9198E301E12}" dt="2023-02-10T06:40:26.320" v="83" actId="478"/>
          <ac:spMkLst>
            <pc:docMk/>
            <pc:sldMk cId="813516229" sldId="789"/>
            <ac:spMk id="7" creationId="{E33963D2-338A-4534-99ED-78CA30769F11}"/>
          </ac:spMkLst>
        </pc:spChg>
        <pc:grpChg chg="del">
          <ac:chgData name="WANG, jessiejs [Student]" userId="ee442ca0-dc37-433a-b58d-0d36a0fc8ef7" providerId="ADAL" clId="{6B9035CF-D47A-42C2-B7F0-A9198E301E12}" dt="2023-02-10T06:40:22.566" v="81" actId="478"/>
          <ac:grpSpMkLst>
            <pc:docMk/>
            <pc:sldMk cId="813516229" sldId="789"/>
            <ac:grpSpMk id="9" creationId="{A16A8A4B-519A-43C2-9755-535CB48B3EB4}"/>
          </ac:grpSpMkLst>
        </pc:grpChg>
      </pc:sldChg>
      <pc:sldChg chg="new del">
        <pc:chgData name="WANG, jessiejs [Student]" userId="ee442ca0-dc37-433a-b58d-0d36a0fc8ef7" providerId="ADAL" clId="{6B9035CF-D47A-42C2-B7F0-A9198E301E12}" dt="2023-02-10T06:13:38.309" v="75" actId="47"/>
        <pc:sldMkLst>
          <pc:docMk/>
          <pc:sldMk cId="3495424283" sldId="789"/>
        </pc:sldMkLst>
      </pc:sldChg>
      <pc:sldChg chg="modSp new mod">
        <pc:chgData name="WANG, jessiejs [Student]" userId="ee442ca0-dc37-433a-b58d-0d36a0fc8ef7" providerId="ADAL" clId="{6B9035CF-D47A-42C2-B7F0-A9198E301E12}" dt="2023-02-10T08:17:56.483" v="430" actId="20577"/>
        <pc:sldMkLst>
          <pc:docMk/>
          <pc:sldMk cId="2023455858" sldId="790"/>
        </pc:sldMkLst>
        <pc:spChg chg="mod">
          <ac:chgData name="WANG, jessiejs [Student]" userId="ee442ca0-dc37-433a-b58d-0d36a0fc8ef7" providerId="ADAL" clId="{6B9035CF-D47A-42C2-B7F0-A9198E301E12}" dt="2023-02-10T08:12:08.041" v="230" actId="20577"/>
          <ac:spMkLst>
            <pc:docMk/>
            <pc:sldMk cId="2023455858" sldId="790"/>
            <ac:spMk id="2" creationId="{5672CC31-7873-1EE6-C8FA-E0E31845CB09}"/>
          </ac:spMkLst>
        </pc:spChg>
        <pc:spChg chg="mod">
          <ac:chgData name="WANG, jessiejs [Student]" userId="ee442ca0-dc37-433a-b58d-0d36a0fc8ef7" providerId="ADAL" clId="{6B9035CF-D47A-42C2-B7F0-A9198E301E12}" dt="2023-02-10T08:17:56.483" v="430" actId="20577"/>
          <ac:spMkLst>
            <pc:docMk/>
            <pc:sldMk cId="2023455858" sldId="790"/>
            <ac:spMk id="3" creationId="{2AD7E468-0DA7-A83A-4E77-37E301E69884}"/>
          </ac:spMkLst>
        </pc:spChg>
      </pc:sldChg>
      <pc:sldChg chg="new del">
        <pc:chgData name="WANG, jessiejs [Student]" userId="ee442ca0-dc37-433a-b58d-0d36a0fc8ef7" providerId="ADAL" clId="{6B9035CF-D47A-42C2-B7F0-A9198E301E12}" dt="2023-02-10T07:04:14.941" v="193" actId="47"/>
        <pc:sldMkLst>
          <pc:docMk/>
          <pc:sldMk cId="3407186409" sldId="790"/>
        </pc:sldMkLst>
      </pc:sldChg>
    </pc:docChg>
  </pc:docChgLst>
  <pc:docChgLst>
    <pc:chgData name="WANG, jessiejs [Student]" userId="ee442ca0-dc37-433a-b58d-0d36a0fc8ef7" providerId="ADAL" clId="{7E0D8E2C-CAB0-4E5F-A2DC-8CA5EC11AC77}"/>
    <pc:docChg chg="delSld delSection modSection">
      <pc:chgData name="WANG, jessiejs [Student]" userId="ee442ca0-dc37-433a-b58d-0d36a0fc8ef7" providerId="ADAL" clId="{7E0D8E2C-CAB0-4E5F-A2DC-8CA5EC11AC77}" dt="2023-02-10T00:57:01.121" v="4" actId="17851"/>
      <pc:docMkLst>
        <pc:docMk/>
      </pc:docMkLst>
      <pc:sldChg chg="del">
        <pc:chgData name="WANG, jessiejs [Student]" userId="ee442ca0-dc37-433a-b58d-0d36a0fc8ef7" providerId="ADAL" clId="{7E0D8E2C-CAB0-4E5F-A2DC-8CA5EC11AC77}" dt="2023-02-10T00:56:47.921" v="3" actId="47"/>
        <pc:sldMkLst>
          <pc:docMk/>
          <pc:sldMk cId="2326179112" sldId="258"/>
        </pc:sldMkLst>
      </pc:sldChg>
      <pc:sldChg chg="del">
        <pc:chgData name="WANG, jessiejs [Student]" userId="ee442ca0-dc37-433a-b58d-0d36a0fc8ef7" providerId="ADAL" clId="{7E0D8E2C-CAB0-4E5F-A2DC-8CA5EC11AC77}" dt="2023-02-10T00:56:42.735" v="1" actId="47"/>
        <pc:sldMkLst>
          <pc:docMk/>
          <pc:sldMk cId="2517036250" sldId="259"/>
        </pc:sldMkLst>
      </pc:sldChg>
      <pc:sldChg chg="del">
        <pc:chgData name="WANG, jessiejs [Student]" userId="ee442ca0-dc37-433a-b58d-0d36a0fc8ef7" providerId="ADAL" clId="{7E0D8E2C-CAB0-4E5F-A2DC-8CA5EC11AC77}" dt="2023-02-10T00:56:45.578" v="2" actId="47"/>
        <pc:sldMkLst>
          <pc:docMk/>
          <pc:sldMk cId="3733377660" sldId="260"/>
        </pc:sldMkLst>
      </pc:sldChg>
      <pc:sldChg chg="del">
        <pc:chgData name="WANG, jessiejs [Student]" userId="ee442ca0-dc37-433a-b58d-0d36a0fc8ef7" providerId="ADAL" clId="{7E0D8E2C-CAB0-4E5F-A2DC-8CA5EC11AC77}" dt="2023-02-10T00:56:42.249" v="0" actId="47"/>
        <pc:sldMkLst>
          <pc:docMk/>
          <pc:sldMk cId="2739715696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5A602-B808-4B88-B02B-BFF21F627DDE}" type="datetimeFigureOut">
              <a:rPr lang="zh-CN" altLang="en-US" smtClean="0"/>
              <a:t>2025/2/8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57FEB-6148-4451-841B-BE902EDC1C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51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1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32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60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99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01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26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59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84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91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1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55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7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61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94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070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93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5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26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2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1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35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33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67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73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94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0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74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87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3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French - English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3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0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3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9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BA385-5D0E-4BE3-B0CF-DA04D89536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9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5904-D8C2-48D4-8F72-3292F9EF2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FF5FA-EE76-4E1E-A126-15460C744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D3B3-5C55-4D0A-B199-B161E78D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4893E-3D32-4ABE-8B1B-6AFE720E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4D291-B229-41E7-829A-EBC4ABDB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7A68D-809F-443B-A69F-2028FE97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3D087-D95C-43E8-96D7-08223BCD6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E9AE9-38A9-4161-8C1D-AA6CCC12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B4D0B-3EB0-426B-908E-3FB63488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95197-7A6C-4BC2-85E3-1D3377F8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26CEF-BAFF-4713-AE9B-078CC4919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AF2A2-A442-4AAE-8658-843CC4254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5111-8428-4D8C-8DDF-3EABC2CD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46E8E-A9AD-465E-A962-4836568E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34F3C-4DC0-4B96-BC32-633F8237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8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EC2E-2117-4AE0-A983-3981D916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F947-024A-457B-A124-013A1B3B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BBAFD-14DE-4F27-BF98-6CFFA8FB3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D1257-AA15-4471-9F71-C5DD9734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2FB6-1413-406D-AB01-92AE60D3C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0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478D-7DE9-4124-812C-291CB8E5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F1CE8-3E2E-4123-A147-DE305566E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51177-E45D-4386-B3FC-2F2E5B8DB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F78E5-160B-40DF-98E6-A232BFB7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25E67-67C4-485B-B056-71A40EB5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0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F713-F4EC-4CA2-94A5-3792438D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EF96-D9CD-4B7E-8093-4E6ECAA1F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463FE-7E58-4007-9878-D2EB0BA0E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B5F97-BA7E-4BC1-9D7D-8555B2B43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A177D-D4D6-4BAC-B0DC-D7A59EDB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D32B9-F195-465D-A03F-9A9DAA12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0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3B86-8AC4-49B0-8C94-928F0C48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7CD27-7ACD-411C-841B-81CAE62A1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52FAB-B0E7-4CFD-B868-0616444A0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495F2-E6DA-4A0E-B432-0798E951C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A3533-05D7-4F0B-B5D5-1FC53B27F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4C794-AC5E-4182-9E46-7E5602C5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32BA4-543B-42B1-809D-F65D54F3B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9FF0C6-74DF-42E9-BA2F-EFF627B4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831D-145A-4219-978E-AED1F800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83C26-2C4F-4290-BBA8-E33DF67F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3D139-398C-4810-8F66-5D67A3E9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28837-0768-4F27-9B11-2CA6C320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7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1BBE0-9AB8-48B6-8730-AF44024F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4B559-D1DF-4CE6-AD85-90A29822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5637-CD8D-4909-BFFE-D103F10C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4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DBFE-16BE-4445-A891-3CA2299B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A1CB1-F131-404E-9C62-6934553F1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51A28-8E90-4172-B614-1A1124DA6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5CA2E-4F29-40B1-8534-1A3395EC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8F6C2-0804-4973-BD2A-E700DC56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284E9-B8B1-41E7-BDB6-C0C0F693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30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B3B3-215E-4428-82B8-690DC89C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AA3F51-3E7A-4901-BC0B-8E6516DD1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C32A1-EBF8-4983-9B2B-90E2793CC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ABDD3-DCAC-42C3-8F19-F4C568368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063E6-19CF-4C1E-B8A0-604FFBBC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E7599-FFF7-463C-97B1-FD5D5F42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78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55239-DC9F-4502-AA83-FC2CE529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4F264-5EA2-4980-A12C-294FCC986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2C8E0-A206-4A25-BD47-7980E8959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578F0-04E0-4E3C-84BB-ABF5D370A5BC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6A473-B032-46E9-AE35-06352DBD0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9E54-5D46-4534-8B97-612B1019E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18E56-4534-4389-A66B-A6BE4D8B4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2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143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3-us-west-2.amazonaws.com/openai-assets/research-covers/language-unsupervised/language_understanding_paper.pdf" TargetMode="External"/><Relationship Id="rId5" Type="http://schemas.openxmlformats.org/officeDocument/2006/relationships/hyperlink" Target="https://arxiv.org/abs/1801.06146" TargetMode="External"/><Relationship Id="rId4" Type="http://schemas.openxmlformats.org/officeDocument/2006/relationships/hyperlink" Target="https://arxiv.org/abs/1802.0536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huggingface.co/bert-base-uncased" TargetMode="External"/><Relationship Id="rId4" Type="http://schemas.openxmlformats.org/officeDocument/2006/relationships/hyperlink" Target="https://huggingface.co/model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17/file/3f5ee243547dee91fbd053c1c4a845aa-Paper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alammar.github.io/illustrated-bert/" TargetMode="External"/><Relationship Id="rId5" Type="http://schemas.openxmlformats.org/officeDocument/2006/relationships/hyperlink" Target="https://aclanthology.org/N19-1423/" TargetMode="External"/><Relationship Id="rId4" Type="http://schemas.openxmlformats.org/officeDocument/2006/relationships/hyperlink" Target="https://jalammar.github.io/illustrated-transformer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B136-692C-4EC1-ABBF-A8A5E24EB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Pretrained Models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and </a:t>
            </a:r>
            <a:r>
              <a:rPr lang="en-US" altLang="zh-CN" sz="5400" dirty="0">
                <a:latin typeface="Arial Black" panose="020B0A04020102020204" pitchFamily="34" charset="0"/>
              </a:rPr>
              <a:t>NLP Tools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980A9-21A6-4BF0-8A61-1F99D9BD59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Heming XIA</a:t>
            </a:r>
          </a:p>
          <a:p>
            <a:pPr algn="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2025.2.11</a:t>
            </a:r>
          </a:p>
        </p:txBody>
      </p:sp>
    </p:spTree>
    <p:extLst>
      <p:ext uri="{BB962C8B-B14F-4D97-AF65-F5344CB8AC3E}">
        <p14:creationId xmlns:p14="http://schemas.microsoft.com/office/powerpoint/2010/main" val="2237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r>
              <a:rPr lang="en-US" sz="2400" dirty="0"/>
              <a:t>Each decoder has both those sub-layers, but between them is an encoder-decoder attention layer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 High-Level Look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10</a:t>
            </a:fld>
            <a:endParaRPr lang="en-US"/>
          </a:p>
        </p:txBody>
      </p:sp>
      <p:pic>
        <p:nvPicPr>
          <p:cNvPr id="10242" name="Picture 2" descr="https://jalammar.github.io/images/t/Transformer_decoder.png">
            <a:extLst>
              <a:ext uri="{FF2B5EF4-FFF2-40B4-BE49-F238E27FC236}">
                <a16:creationId xmlns:a16="http://schemas.microsoft.com/office/drawing/2014/main" id="{BD60C01B-7367-48DC-8EAC-1F106C13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2115503"/>
            <a:ext cx="83724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8EBAA56-6635-4600-B2E9-29D18ABFAEE0}"/>
              </a:ext>
            </a:extLst>
          </p:cNvPr>
          <p:cNvSpPr/>
          <p:nvPr/>
        </p:nvSpPr>
        <p:spPr>
          <a:xfrm>
            <a:off x="5052060" y="4800600"/>
            <a:ext cx="4549140" cy="1363980"/>
          </a:xfrm>
          <a:prstGeom prst="wedgeRoundRectCallout">
            <a:avLst>
              <a:gd name="adj1" fmla="val 34763"/>
              <a:gd name="adj2" fmla="val -12635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encoder-decoder attention </a:t>
            </a:r>
            <a:r>
              <a:rPr lang="en-US" dirty="0">
                <a:solidFill>
                  <a:schemeClr val="tx1"/>
                </a:solidFill>
              </a:rPr>
              <a:t>(also called </a:t>
            </a:r>
            <a:r>
              <a:rPr lang="en-US" dirty="0">
                <a:solidFill>
                  <a:srgbClr val="FF0000"/>
                </a:solidFill>
              </a:rPr>
              <a:t>cross attention</a:t>
            </a:r>
            <a:r>
              <a:rPr lang="en-US" dirty="0">
                <a:solidFill>
                  <a:schemeClr val="tx1"/>
                </a:solidFill>
              </a:rPr>
              <a:t>) layer helps the decoder focus on relevant parts of the input sentence.</a:t>
            </a:r>
          </a:p>
        </p:txBody>
      </p:sp>
    </p:spTree>
    <p:extLst>
      <p:ext uri="{BB962C8B-B14F-4D97-AF65-F5344CB8AC3E}">
        <p14:creationId xmlns:p14="http://schemas.microsoft.com/office/powerpoint/2010/main" val="197834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As is the case in NLP applications in general, we begin by turning each input word into a vector using an </a:t>
            </a:r>
            <a:r>
              <a:rPr lang="en-US" sz="2400" dirty="0">
                <a:solidFill>
                  <a:schemeClr val="accent1"/>
                </a:solidFill>
              </a:rPr>
              <a:t>embedding</a:t>
            </a:r>
            <a:r>
              <a:rPr lang="en-US" sz="2400" dirty="0"/>
              <a:t> algorithm.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The embedding only happens in the </a:t>
            </a:r>
            <a:r>
              <a:rPr lang="en-US" sz="2400" dirty="0">
                <a:solidFill>
                  <a:schemeClr val="accent1"/>
                </a:solidFill>
              </a:rPr>
              <a:t>bottom-most</a:t>
            </a:r>
            <a:r>
              <a:rPr lang="en-US" sz="2400" dirty="0"/>
              <a:t> encoder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/>
              <a:t> In other encoders, it would be the output of the encoder that’s directly below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Bringing Words into Tensors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11</a:t>
            </a:fld>
            <a:endParaRPr lang="en-US"/>
          </a:p>
        </p:txBody>
      </p:sp>
      <p:pic>
        <p:nvPicPr>
          <p:cNvPr id="11266" name="Picture 2" descr="https://jalammar.github.io/images/t/embeddings.png">
            <a:extLst>
              <a:ext uri="{FF2B5EF4-FFF2-40B4-BE49-F238E27FC236}">
                <a16:creationId xmlns:a16="http://schemas.microsoft.com/office/drawing/2014/main" id="{B8C16D93-5BF2-418B-8B44-9CBA0200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2271713"/>
            <a:ext cx="9061561" cy="108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CDC9C2-BF6A-469B-B450-1045D20A2049}"/>
              </a:ext>
            </a:extLst>
          </p:cNvPr>
          <p:cNvSpPr txBox="1"/>
          <p:nvPr/>
        </p:nvSpPr>
        <p:spPr>
          <a:xfrm>
            <a:off x="2133600" y="3299460"/>
            <a:ext cx="7749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word is embedded into a vector of size 512. We'll represent those vectors with these simple boxes.</a:t>
            </a:r>
          </a:p>
        </p:txBody>
      </p:sp>
    </p:spTree>
    <p:extLst>
      <p:ext uri="{BB962C8B-B14F-4D97-AF65-F5344CB8AC3E}">
        <p14:creationId xmlns:p14="http://schemas.microsoft.com/office/powerpoint/2010/main" val="120126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Transformer r</a:t>
            </a:r>
            <a:r>
              <a:rPr lang="en-US" sz="2400" dirty="0"/>
              <a:t>epresents the order of the input sequence using </a:t>
            </a:r>
            <a:r>
              <a:rPr lang="en-US" sz="2400" dirty="0">
                <a:solidFill>
                  <a:schemeClr val="accent1"/>
                </a:solidFill>
              </a:rPr>
              <a:t>positional encoding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Bringing Words into Tensors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DC9C2-BF6A-469B-B450-1045D20A2049}"/>
              </a:ext>
            </a:extLst>
          </p:cNvPr>
          <p:cNvSpPr txBox="1"/>
          <p:nvPr/>
        </p:nvSpPr>
        <p:spPr>
          <a:xfrm>
            <a:off x="2476500" y="6065520"/>
            <a:ext cx="646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give the model a sense of the order of the words, we add positional encoding vectors (the values of which follow a specific pattern, e.g., sine and cosine functions).</a:t>
            </a:r>
          </a:p>
        </p:txBody>
      </p:sp>
      <p:pic>
        <p:nvPicPr>
          <p:cNvPr id="23554" name="Picture 2" descr="https://jalammar.github.io/images/t/transformer_positional_encoding_vectors.png">
            <a:extLst>
              <a:ext uri="{FF2B5EF4-FFF2-40B4-BE49-F238E27FC236}">
                <a16:creationId xmlns:a16="http://schemas.microsoft.com/office/drawing/2014/main" id="{81FE19F5-65BE-4E2F-9A69-7FA786F3B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9" r="28701"/>
          <a:stretch/>
        </p:blipFill>
        <p:spPr bwMode="auto">
          <a:xfrm>
            <a:off x="2453640" y="1531620"/>
            <a:ext cx="6019800" cy="226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jalammar.github.io/images/t/transformer_positional_encoding_example.png">
            <a:extLst>
              <a:ext uri="{FF2B5EF4-FFF2-40B4-BE49-F238E27FC236}">
                <a16:creationId xmlns:a16="http://schemas.microsoft.com/office/drawing/2014/main" id="{99B6831D-7B79-4020-8CDA-3166C7C8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10" y="4295775"/>
            <a:ext cx="6511290" cy="180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ECC9F617-5731-4CE7-A6FF-9E616F3AA9BB}"/>
              </a:ext>
            </a:extLst>
          </p:cNvPr>
          <p:cNvSpPr/>
          <p:nvPr/>
        </p:nvSpPr>
        <p:spPr>
          <a:xfrm>
            <a:off x="5471160" y="3802380"/>
            <a:ext cx="502920" cy="441960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2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After embedding the words in our input sequence, each of them flows through each of the two layers of the encoder.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Bringing Words into Tensors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13</a:t>
            </a:fld>
            <a:endParaRPr lang="en-US"/>
          </a:p>
        </p:txBody>
      </p:sp>
      <p:pic>
        <p:nvPicPr>
          <p:cNvPr id="12292" name="Picture 4" descr="https://jalammar.github.io/images/t/encoder_with_tensors_2.png">
            <a:extLst>
              <a:ext uri="{FF2B5EF4-FFF2-40B4-BE49-F238E27FC236}">
                <a16:creationId xmlns:a16="http://schemas.microsoft.com/office/drawing/2014/main" id="{D72F934C-584B-49F3-A2E3-70EC28EE0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53" y="1988820"/>
            <a:ext cx="7560627" cy="45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07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Consider the following sentence, an input sentence we want to translate: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Self-Attention at a High Level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6ED8F-9CAB-4D03-ABEF-82CCE31B45AE}"/>
              </a:ext>
            </a:extLst>
          </p:cNvPr>
          <p:cNvSpPr/>
          <p:nvPr/>
        </p:nvSpPr>
        <p:spPr>
          <a:xfrm>
            <a:off x="877161" y="1590795"/>
            <a:ext cx="9882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</a:t>
            </a:r>
            <a:r>
              <a:rPr lang="en-US" sz="2800" u="sng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lang="en-US" sz="28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didn't cross the </a:t>
            </a:r>
            <a:r>
              <a:rPr lang="en-US" sz="2800" u="sng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</a:t>
            </a:r>
            <a:r>
              <a:rPr lang="en-US" sz="28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because </a:t>
            </a:r>
            <a:r>
              <a:rPr lang="en-US" sz="2800" u="sng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8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was too tired”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https://jalammar.github.io/images/t/transformer_self-attention_visualization.png">
            <a:extLst>
              <a:ext uri="{FF2B5EF4-FFF2-40B4-BE49-F238E27FC236}">
                <a16:creationId xmlns:a16="http://schemas.microsoft.com/office/drawing/2014/main" id="{DD4722F8-C4EE-4223-8A10-B83175A73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48" y="2192655"/>
            <a:ext cx="4374832" cy="41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398CB48-0D8C-4DE8-A0F5-1D84A5CF1B23}"/>
              </a:ext>
            </a:extLst>
          </p:cNvPr>
          <p:cNvSpPr/>
          <p:nvPr/>
        </p:nvSpPr>
        <p:spPr>
          <a:xfrm>
            <a:off x="5593080" y="2827020"/>
            <a:ext cx="4945380" cy="952500"/>
          </a:xfrm>
          <a:prstGeom prst="wedgeRoundRectCallout">
            <a:avLst>
              <a:gd name="adj1" fmla="val -48609"/>
              <a:gd name="adj2" fmla="val 155742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When the model is processing the word “it”, self-attention allows it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associate “it” with “animal”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EAE171-1B4E-433E-9BEA-60728882F13B}"/>
              </a:ext>
            </a:extLst>
          </p:cNvPr>
          <p:cNvSpPr/>
          <p:nvPr/>
        </p:nvSpPr>
        <p:spPr>
          <a:xfrm>
            <a:off x="6774180" y="4434840"/>
            <a:ext cx="4503420" cy="170688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Key idea: As the model processes each word (each position in the input sequence), </a:t>
            </a:r>
            <a:r>
              <a:rPr lang="en-US" dirty="0">
                <a:solidFill>
                  <a:srgbClr val="FF0000"/>
                </a:solidFill>
              </a:rPr>
              <a:t>self attention</a:t>
            </a:r>
            <a:r>
              <a:rPr lang="en-US" dirty="0">
                <a:solidFill>
                  <a:schemeClr val="tx1"/>
                </a:solidFill>
              </a:rPr>
              <a:t> allows it to </a:t>
            </a:r>
            <a:r>
              <a:rPr lang="en-US" dirty="0">
                <a:solidFill>
                  <a:srgbClr val="FF0000"/>
                </a:solidFill>
              </a:rPr>
              <a:t>look at other positions in the input sequence</a:t>
            </a:r>
            <a:r>
              <a:rPr lang="en-US" dirty="0">
                <a:solidFill>
                  <a:schemeClr val="tx1"/>
                </a:solidFill>
              </a:rPr>
              <a:t> for clues that can help lead to a better encoding for this word.</a:t>
            </a:r>
          </a:p>
        </p:txBody>
      </p:sp>
    </p:spTree>
    <p:extLst>
      <p:ext uri="{BB962C8B-B14F-4D97-AF65-F5344CB8AC3E}">
        <p14:creationId xmlns:p14="http://schemas.microsoft.com/office/powerpoint/2010/main" val="364501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Let’s first look at how to calculate self-attention using vectors.</a:t>
            </a:r>
          </a:p>
          <a:p>
            <a:pPr marL="0" indent="0">
              <a:buNone/>
            </a:pPr>
            <a:r>
              <a:rPr lang="en-US" sz="2000" dirty="0"/>
              <a:t>Step 1: create the “</a:t>
            </a:r>
            <a:r>
              <a:rPr lang="en-US" sz="2000" dirty="0">
                <a:solidFill>
                  <a:srgbClr val="7030A0"/>
                </a:solidFill>
              </a:rPr>
              <a:t>query</a:t>
            </a:r>
            <a:r>
              <a:rPr lang="en-US" sz="2000" dirty="0"/>
              <a:t>”, “</a:t>
            </a:r>
            <a:r>
              <a:rPr lang="en-US" sz="2000" dirty="0">
                <a:solidFill>
                  <a:schemeClr val="accent2"/>
                </a:solidFill>
              </a:rPr>
              <a:t>key</a:t>
            </a:r>
            <a:r>
              <a:rPr lang="en-US" sz="2000" dirty="0"/>
              <a:t>”, and “</a:t>
            </a:r>
            <a:r>
              <a:rPr lang="en-US" sz="2000" dirty="0">
                <a:solidFill>
                  <a:schemeClr val="accent1"/>
                </a:solidFill>
              </a:rPr>
              <a:t>value</a:t>
            </a:r>
            <a:r>
              <a:rPr lang="en-US" sz="2000" dirty="0"/>
              <a:t>” vectors from each of the encoder’s input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Self-Attention in Detail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15</a:t>
            </a:fld>
            <a:endParaRPr lang="en-US" dirty="0"/>
          </a:p>
        </p:txBody>
      </p:sp>
      <p:pic>
        <p:nvPicPr>
          <p:cNvPr id="16386" name="Picture 2" descr="https://jalammar.github.io/images/t/transformer_self_attention_vectors.png">
            <a:extLst>
              <a:ext uri="{FF2B5EF4-FFF2-40B4-BE49-F238E27FC236}">
                <a16:creationId xmlns:a16="http://schemas.microsoft.com/office/drawing/2014/main" id="{EDF288F8-8054-479C-9D80-2094C7B8D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33" y="2156460"/>
            <a:ext cx="7017067" cy="442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0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Step 2: calculate a </a:t>
            </a:r>
            <a:r>
              <a:rPr lang="en-US" altLang="zh-CN" sz="2000" dirty="0">
                <a:solidFill>
                  <a:srgbClr val="FF0000"/>
                </a:solidFill>
              </a:rPr>
              <a:t>relevance </a:t>
            </a:r>
            <a:r>
              <a:rPr lang="en-US" sz="2000" dirty="0">
                <a:solidFill>
                  <a:srgbClr val="FF0000"/>
                </a:solidFill>
              </a:rPr>
              <a:t>score </a:t>
            </a:r>
            <a:r>
              <a:rPr lang="en-US" sz="2000" dirty="0"/>
              <a:t>by taking the dot product of the </a:t>
            </a:r>
            <a:r>
              <a:rPr lang="en-US" sz="2000" dirty="0">
                <a:solidFill>
                  <a:srgbClr val="7030A0"/>
                </a:solidFill>
              </a:rPr>
              <a:t>query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vector</a:t>
            </a:r>
            <a:r>
              <a:rPr lang="en-US" sz="2000" dirty="0"/>
              <a:t> with the </a:t>
            </a:r>
            <a:r>
              <a:rPr lang="en-US" sz="2000" dirty="0">
                <a:solidFill>
                  <a:schemeClr val="accent2"/>
                </a:solidFill>
              </a:rPr>
              <a:t>key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vector</a:t>
            </a:r>
            <a:r>
              <a:rPr lang="en-US" sz="2000" dirty="0"/>
              <a:t> of the respective word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Self-Attention in Detail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16</a:t>
            </a:fld>
            <a:endParaRPr lang="en-US" dirty="0"/>
          </a:p>
        </p:txBody>
      </p:sp>
      <p:pic>
        <p:nvPicPr>
          <p:cNvPr id="17410" name="Picture 2" descr="https://jalammar.github.io/images/t/transformer_self_attention_score.png">
            <a:extLst>
              <a:ext uri="{FF2B5EF4-FFF2-40B4-BE49-F238E27FC236}">
                <a16:creationId xmlns:a16="http://schemas.microsoft.com/office/drawing/2014/main" id="{BA472206-D81C-420D-857C-7381C661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548" y="1861185"/>
            <a:ext cx="6401752" cy="334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445B27D-DEE1-4EA2-9C57-96FBC20AB5C9}"/>
              </a:ext>
            </a:extLst>
          </p:cNvPr>
          <p:cNvSpPr/>
          <p:nvPr/>
        </p:nvSpPr>
        <p:spPr>
          <a:xfrm>
            <a:off x="1310640" y="5516880"/>
            <a:ext cx="6987540" cy="906780"/>
          </a:xfrm>
          <a:prstGeom prst="wedgeRoundRectCallout">
            <a:avLst>
              <a:gd name="adj1" fmla="val 40478"/>
              <a:gd name="adj2" fmla="val -73724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For the word in position </a:t>
            </a:r>
            <a:r>
              <a:rPr lang="en-US" sz="1600" dirty="0">
                <a:solidFill>
                  <a:schemeClr val="accent6"/>
                </a:solidFill>
              </a:rPr>
              <a:t>#1</a:t>
            </a:r>
            <a:r>
              <a:rPr lang="en-US" sz="1600" dirty="0">
                <a:solidFill>
                  <a:schemeClr val="tx1"/>
                </a:solidFill>
              </a:rPr>
              <a:t>, the first score would be the dot product of </a:t>
            </a:r>
            <a:r>
              <a:rPr lang="en-US" sz="1600" dirty="0">
                <a:solidFill>
                  <a:srgbClr val="7030A0"/>
                </a:solidFill>
              </a:rPr>
              <a:t>q1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>
                <a:solidFill>
                  <a:schemeClr val="accent2"/>
                </a:solidFill>
              </a:rPr>
              <a:t>k1</a:t>
            </a:r>
            <a:r>
              <a:rPr lang="en-US" sz="1600" dirty="0">
                <a:solidFill>
                  <a:schemeClr val="tx1"/>
                </a:solidFill>
              </a:rPr>
              <a:t>, the second score would be the dot product of </a:t>
            </a:r>
            <a:r>
              <a:rPr lang="en-US" sz="1600" dirty="0">
                <a:solidFill>
                  <a:srgbClr val="7030A0"/>
                </a:solidFill>
              </a:rPr>
              <a:t>q1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>
                <a:solidFill>
                  <a:schemeClr val="accent2"/>
                </a:solidFill>
              </a:rPr>
              <a:t>k2</a:t>
            </a:r>
            <a:r>
              <a:rPr lang="en-US" sz="1600" dirty="0">
                <a:solidFill>
                  <a:schemeClr val="tx1"/>
                </a:solidFill>
              </a:rPr>
              <a:t>, and so forth …</a:t>
            </a:r>
          </a:p>
        </p:txBody>
      </p:sp>
    </p:spTree>
    <p:extLst>
      <p:ext uri="{BB962C8B-B14F-4D97-AF65-F5344CB8AC3E}">
        <p14:creationId xmlns:p14="http://schemas.microsoft.com/office/powerpoint/2010/main" val="325859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Step 3: divide the scores by the square root of the dimension of the key vectors (</a:t>
            </a:r>
            <a:r>
              <a:rPr lang="en-US" sz="2000" dirty="0">
                <a:solidFill>
                  <a:srgbClr val="FF0000"/>
                </a:solidFill>
              </a:rPr>
              <a:t>scaling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Step 4: normalize the scores so they’re all positive and add up to 1 (</a:t>
            </a:r>
            <a:r>
              <a:rPr lang="en-US" sz="2000" dirty="0" err="1">
                <a:solidFill>
                  <a:srgbClr val="FF0000"/>
                </a:solidFill>
              </a:rPr>
              <a:t>softmax</a:t>
            </a:r>
            <a:r>
              <a:rPr lang="en-US" sz="20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Self-Attention in Detail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17</a:t>
            </a:fld>
            <a:endParaRPr lang="en-US" dirty="0"/>
          </a:p>
        </p:txBody>
      </p:sp>
      <p:pic>
        <p:nvPicPr>
          <p:cNvPr id="18434" name="Picture 2" descr="https://jalammar.github.io/images/t/self-attention_softmax.png">
            <a:extLst>
              <a:ext uri="{FF2B5EF4-FFF2-40B4-BE49-F238E27FC236}">
                <a16:creationId xmlns:a16="http://schemas.microsoft.com/office/drawing/2014/main" id="{CE9660D9-0414-40EF-BF78-FA3B850B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88" y="1965961"/>
            <a:ext cx="7008432" cy="441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07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4601845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Step 5: multiply each </a:t>
            </a:r>
            <a:r>
              <a:rPr lang="en-US" sz="2000" dirty="0">
                <a:solidFill>
                  <a:schemeClr val="accent1"/>
                </a:solidFill>
              </a:rPr>
              <a:t>value vector </a:t>
            </a:r>
            <a:r>
              <a:rPr lang="en-US" sz="2000" dirty="0"/>
              <a:t>by the </a:t>
            </a:r>
            <a:r>
              <a:rPr lang="en-US" sz="2000" dirty="0" err="1"/>
              <a:t>softmax</a:t>
            </a:r>
            <a:r>
              <a:rPr lang="en-US" sz="2000" dirty="0"/>
              <a:t> score (to keep intact the values of the word(s) we want to focus on, and drown-out irrelevant words)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Step 6: sum up the weighted value vectors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Self-Attention in Detail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18</a:t>
            </a:fld>
            <a:endParaRPr lang="en-US" dirty="0"/>
          </a:p>
        </p:txBody>
      </p:sp>
      <p:pic>
        <p:nvPicPr>
          <p:cNvPr id="19458" name="Picture 2" descr="https://jalammar.github.io/images/t/self-attention-output.png">
            <a:extLst>
              <a:ext uri="{FF2B5EF4-FFF2-40B4-BE49-F238E27FC236}">
                <a16:creationId xmlns:a16="http://schemas.microsoft.com/office/drawing/2014/main" id="{4D3CEBB3-9289-4289-A47A-E178824D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053" y="1051560"/>
            <a:ext cx="5711507" cy="542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572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C5D4E02-FEDD-4CF0-9F16-EB6545EAC7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7375" y="1127760"/>
                <a:ext cx="11195050" cy="52457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Now let’s first look at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matrix calculation </a:t>
                </a:r>
                <a:r>
                  <a:rPr lang="en-US" altLang="zh-CN" sz="2000" dirty="0"/>
                  <a:t>of </a:t>
                </a:r>
                <a:r>
                  <a:rPr lang="en-US" sz="2000" dirty="0"/>
                  <a:t>self-attention.</a:t>
                </a:r>
              </a:p>
              <a:p>
                <a:r>
                  <a:rPr lang="en-US" sz="2000" dirty="0"/>
                  <a:t>Calculate the query, key, and value matrices, i.e., packing our embeddings into a matrix X, and multiplying it by the weight matrices we’ve trained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C5D4E02-FEDD-4CF0-9F16-EB6545EAC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7375" y="1127760"/>
                <a:ext cx="11195050" cy="5245744"/>
              </a:xfrm>
              <a:blipFill>
                <a:blip r:embed="rId3"/>
                <a:stretch>
                  <a:fillRect l="-544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Self-Attention in Detail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19</a:t>
            </a:fld>
            <a:endParaRPr lang="en-US" dirty="0"/>
          </a:p>
        </p:txBody>
      </p:sp>
      <p:pic>
        <p:nvPicPr>
          <p:cNvPr id="20482" name="Picture 2" descr="https://jalammar.github.io/images/t/self-attention-matrix-calculation.png">
            <a:extLst>
              <a:ext uri="{FF2B5EF4-FFF2-40B4-BE49-F238E27FC236}">
                <a16:creationId xmlns:a16="http://schemas.microsoft.com/office/drawing/2014/main" id="{CB7F60C6-F7AF-4E38-8D9E-0CD0306B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2231305"/>
            <a:ext cx="4085273" cy="462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1E8729-1C6E-4270-AE00-2AEFBF6014E1}"/>
              </a:ext>
            </a:extLst>
          </p:cNvPr>
          <p:cNvSpPr/>
          <p:nvPr/>
        </p:nvSpPr>
        <p:spPr>
          <a:xfrm>
            <a:off x="1059180" y="5945416"/>
            <a:ext cx="30556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Every row in the X matrix corresponds to a word in the input sentence. </a:t>
            </a:r>
          </a:p>
        </p:txBody>
      </p:sp>
    </p:spTree>
    <p:extLst>
      <p:ext uri="{BB962C8B-B14F-4D97-AF65-F5344CB8AC3E}">
        <p14:creationId xmlns:p14="http://schemas.microsoft.com/office/powerpoint/2010/main" val="388270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3731-08B8-4277-9BE8-C39F1831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3247-149F-48BB-B9D1-1E8C3CD64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History of Pretrained Models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Transformer Structures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1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C5D4E02-FEDD-4CF0-9F16-EB6545EAC7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7375" y="1127760"/>
                <a:ext cx="11195050" cy="524574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Now let’s first look at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matrix calculation </a:t>
                </a:r>
                <a:r>
                  <a:rPr lang="en-US" altLang="zh-CN" sz="2000" dirty="0"/>
                  <a:t>of </a:t>
                </a:r>
                <a:r>
                  <a:rPr lang="en-US" sz="2000" dirty="0"/>
                  <a:t>self-attention.</a:t>
                </a:r>
              </a:p>
              <a:p>
                <a:r>
                  <a:rPr lang="en-US" sz="2000" dirty="0"/>
                  <a:t>Calculate the query, key, and value matrices, i.e., packing our embeddings into a matrix X, and multiplying it by the weight matrices we’ve trained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r>
                  <a:rPr lang="en-US" sz="2000" dirty="0"/>
                  <a:t>Condense steps 2-6 in one formula to calculate the outputs of the self-attention layer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C5D4E02-FEDD-4CF0-9F16-EB6545EAC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7375" y="1127760"/>
                <a:ext cx="11195050" cy="5245744"/>
              </a:xfrm>
              <a:blipFill>
                <a:blip r:embed="rId3"/>
                <a:stretch>
                  <a:fillRect l="-544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Self-Attention in Detail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20</a:t>
            </a:fld>
            <a:endParaRPr lang="en-US" dirty="0"/>
          </a:p>
        </p:txBody>
      </p:sp>
      <p:pic>
        <p:nvPicPr>
          <p:cNvPr id="21506" name="Picture 2" descr="https://jalammar.github.io/images/t/self-attention-matrix-calculation-2.png">
            <a:extLst>
              <a:ext uri="{FF2B5EF4-FFF2-40B4-BE49-F238E27FC236}">
                <a16:creationId xmlns:a16="http://schemas.microsoft.com/office/drawing/2014/main" id="{CFBB2402-42DF-402C-90F2-C18096FB5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49" y="2925129"/>
            <a:ext cx="8352472" cy="326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207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Multi-head Attention</a:t>
            </a:r>
            <a:r>
              <a:rPr lang="en-US" sz="2000" dirty="0"/>
              <a:t> Mechanism:</a:t>
            </a:r>
          </a:p>
          <a:p>
            <a:r>
              <a:rPr lang="en-US" sz="2000" dirty="0"/>
              <a:t>It expands the model’s ability to focus on different positions.</a:t>
            </a:r>
          </a:p>
          <a:p>
            <a:r>
              <a:rPr lang="en-US" sz="2000" dirty="0"/>
              <a:t>It gives the attention layer multiple “representation subspaces”.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Self-Attention with Many Heads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21</a:t>
            </a:fld>
            <a:endParaRPr lang="en-US" dirty="0"/>
          </a:p>
        </p:txBody>
      </p:sp>
      <p:pic>
        <p:nvPicPr>
          <p:cNvPr id="22530" name="Picture 2" descr="https://jalammar.github.io/images/t/transformer_multi-headed_self-attention-recap.png">
            <a:extLst>
              <a:ext uri="{FF2B5EF4-FFF2-40B4-BE49-F238E27FC236}">
                <a16:creationId xmlns:a16="http://schemas.microsoft.com/office/drawing/2014/main" id="{73AF187A-D5D0-487A-9ECC-67BB2790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54275"/>
            <a:ext cx="7581900" cy="42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9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One detail we need to mention before moving on, is that each sub-layer in the encoder has a </a:t>
            </a:r>
            <a:r>
              <a:rPr lang="en-US" sz="2000" dirty="0">
                <a:solidFill>
                  <a:schemeClr val="accent1"/>
                </a:solidFill>
              </a:rPr>
              <a:t>residual connection</a:t>
            </a:r>
            <a:r>
              <a:rPr lang="en-US" sz="2000" dirty="0"/>
              <a:t> around it, and is followed by a </a:t>
            </a:r>
            <a:r>
              <a:rPr lang="en-US" sz="2000" dirty="0">
                <a:solidFill>
                  <a:schemeClr val="accent1"/>
                </a:solidFill>
              </a:rPr>
              <a:t>layer-normalization</a:t>
            </a:r>
            <a:r>
              <a:rPr lang="en-US" sz="2000" dirty="0"/>
              <a:t> step.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The Residuals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22</a:t>
            </a:fld>
            <a:endParaRPr lang="en-US" dirty="0"/>
          </a:p>
        </p:txBody>
      </p:sp>
      <p:pic>
        <p:nvPicPr>
          <p:cNvPr id="24578" name="Picture 2" descr="https://jalammar.github.io/images/t/transformer_resideual_layer_norm_2.png">
            <a:extLst>
              <a:ext uri="{FF2B5EF4-FFF2-40B4-BE49-F238E27FC236}">
                <a16:creationId xmlns:a16="http://schemas.microsoft.com/office/drawing/2014/main" id="{DF9E4DDE-8BEA-4265-99CF-73DA8AC7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41" y="1741063"/>
            <a:ext cx="5379719" cy="503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7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0751185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 output of the top encoder is then transformed into a set of attention vectors K and V, which are then passed to the decoder.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The Decoder Side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23</a:t>
            </a:fld>
            <a:endParaRPr lang="en-US"/>
          </a:p>
        </p:txBody>
      </p:sp>
      <p:pic>
        <p:nvPicPr>
          <p:cNvPr id="15362" name="Picture 2" descr="https://jalammar.github.io/images/t/transformer_decoding_1.gif">
            <a:extLst>
              <a:ext uri="{FF2B5EF4-FFF2-40B4-BE49-F238E27FC236}">
                <a16:creationId xmlns:a16="http://schemas.microsoft.com/office/drawing/2014/main" id="{DCE0DA4D-FE56-467F-BDA6-01B48D16FE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460" y="2083435"/>
            <a:ext cx="8016240" cy="44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F8B28F-5E55-4872-8BC0-A59B2338AC86}"/>
              </a:ext>
            </a:extLst>
          </p:cNvPr>
          <p:cNvSpPr txBox="1"/>
          <p:nvPr/>
        </p:nvSpPr>
        <p:spPr>
          <a:xfrm>
            <a:off x="9227820" y="4472940"/>
            <a:ext cx="1139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(watch the GIF)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8644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 decoder repeats the following steps until a special symbol is reached, indicating that it has completed its output.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The Decoder Side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015D0-14C2-4E44-96CB-3DBA67BD3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1851555"/>
            <a:ext cx="8641080" cy="4747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98E1CF-5E13-4482-A076-2491E324907D}"/>
              </a:ext>
            </a:extLst>
          </p:cNvPr>
          <p:cNvSpPr txBox="1"/>
          <p:nvPr/>
        </p:nvSpPr>
        <p:spPr>
          <a:xfrm>
            <a:off x="9227820" y="4472940"/>
            <a:ext cx="1139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(watch the GIF)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700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 decoder stack outputs a vector of floats. How do we turn that into a word?</a:t>
            </a:r>
          </a:p>
          <a:p>
            <a:r>
              <a:rPr lang="en-US" sz="2000" dirty="0"/>
              <a:t>The Linear layer is a simple fully connected neural network that projects the vector produced by the stack of decoders, into a much larger vector called a </a:t>
            </a:r>
            <a:r>
              <a:rPr lang="en-US" sz="2000" dirty="0">
                <a:solidFill>
                  <a:schemeClr val="accent1"/>
                </a:solidFill>
              </a:rPr>
              <a:t>logits vector</a:t>
            </a:r>
            <a:r>
              <a:rPr lang="en-US" sz="2000" dirty="0"/>
              <a:t>.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Softmax</a:t>
            </a:r>
            <a:r>
              <a:rPr lang="en-US" sz="2000" dirty="0"/>
              <a:t> layer then turns those scores into </a:t>
            </a:r>
            <a:r>
              <a:rPr lang="en-US" sz="2000" dirty="0">
                <a:solidFill>
                  <a:schemeClr val="accent1"/>
                </a:solidFill>
              </a:rPr>
              <a:t>probabilities</a:t>
            </a:r>
            <a:r>
              <a:rPr lang="en-US" sz="2000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The Final Linear and </a:t>
            </a:r>
            <a:r>
              <a:rPr lang="en-US" altLang="zh-CN" sz="3600" b="1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Softmax</a:t>
            </a:r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Layer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25</a:t>
            </a:fld>
            <a:endParaRPr lang="en-US"/>
          </a:p>
        </p:txBody>
      </p:sp>
      <p:pic>
        <p:nvPicPr>
          <p:cNvPr id="25602" name="Picture 2" descr="https://jalammar.github.io/images/t/transformer_decoder_output_softmax.png">
            <a:extLst>
              <a:ext uri="{FF2B5EF4-FFF2-40B4-BE49-F238E27FC236}">
                <a16:creationId xmlns:a16="http://schemas.microsoft.com/office/drawing/2014/main" id="{A6BB0C3F-5E50-4E2B-9311-23B8A233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49" y="2936559"/>
            <a:ext cx="5883591" cy="379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963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Overview in the Original Paper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CDF4D-15C5-4BE0-B730-319956C3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19" y="853440"/>
            <a:ext cx="3793361" cy="5581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0B4FBD-0D19-490E-A74D-92244DD3F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93" y="2384912"/>
            <a:ext cx="2415668" cy="2803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7A52C-CF72-44AB-80E8-A5DE409C0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8098" y="2403945"/>
            <a:ext cx="2327112" cy="3151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D5893-D595-474D-8AA4-BA888482029A}"/>
              </a:ext>
            </a:extLst>
          </p:cNvPr>
          <p:cNvSpPr txBox="1"/>
          <p:nvPr/>
        </p:nvSpPr>
        <p:spPr>
          <a:xfrm>
            <a:off x="1175657" y="6373504"/>
            <a:ext cx="968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Vaswani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et al., </a:t>
            </a:r>
            <a:r>
              <a:rPr lang="en-US" sz="1400" dirty="0"/>
              <a:t>Attention Is All You Need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NIPS (2017)</a:t>
            </a:r>
          </a:p>
        </p:txBody>
      </p:sp>
    </p:spTree>
    <p:extLst>
      <p:ext uri="{BB962C8B-B14F-4D97-AF65-F5344CB8AC3E}">
        <p14:creationId xmlns:p14="http://schemas.microsoft.com/office/powerpoint/2010/main" val="219386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080260"/>
            <a:ext cx="11216640" cy="28575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BERT (Google, 2018/2019)</a:t>
            </a:r>
            <a:b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b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lang="en-US" altLang="zh-CN" sz="3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— </a:t>
            </a:r>
            <a:r>
              <a:rPr lang="en-US" altLang="zh-CN" sz="28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Most well-known bidirectional pretrained language model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AE98C-DB7A-46A1-A901-26C809BDCD89}"/>
              </a:ext>
            </a:extLst>
          </p:cNvPr>
          <p:cNvSpPr txBox="1"/>
          <p:nvPr/>
        </p:nvSpPr>
        <p:spPr>
          <a:xfrm>
            <a:off x="1175657" y="6373504"/>
            <a:ext cx="968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Devlin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et al., </a:t>
            </a:r>
            <a:r>
              <a:rPr lang="en-US" sz="1400" dirty="0"/>
              <a:t>BERT: Pre-training of Deep Bidirectional Transformers for Language Understanding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NAACL (2019), </a:t>
            </a:r>
            <a:r>
              <a:rPr lang="en-US" sz="1400" i="1" dirty="0">
                <a:latin typeface="Calibri" panose="020F0502020204030204" pitchFamily="34" charset="0"/>
              </a:rPr>
              <a:t>Best Long Paper</a:t>
            </a:r>
          </a:p>
        </p:txBody>
      </p:sp>
    </p:spTree>
    <p:extLst>
      <p:ext uri="{BB962C8B-B14F-4D97-AF65-F5344CB8AC3E}">
        <p14:creationId xmlns:p14="http://schemas.microsoft.com/office/powerpoint/2010/main" val="687454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r>
              <a:rPr lang="en-US" sz="2400" dirty="0"/>
              <a:t>BERT is a model that </a:t>
            </a:r>
            <a:r>
              <a:rPr lang="en-US" sz="2400" dirty="0">
                <a:solidFill>
                  <a:srgbClr val="FF0000"/>
                </a:solidFill>
              </a:rPr>
              <a:t>broke several records </a:t>
            </a:r>
            <a:r>
              <a:rPr lang="en-US" sz="2400" dirty="0"/>
              <a:t>for how well pre-trained models can handle language-based tasks. </a:t>
            </a:r>
          </a:p>
          <a:p>
            <a:endParaRPr lang="en-US" sz="2400" dirty="0"/>
          </a:p>
          <a:p>
            <a:r>
              <a:rPr lang="en-US" sz="2400" dirty="0"/>
              <a:t>The release of BERT is an event described as marking the beginning of </a:t>
            </a:r>
            <a:r>
              <a:rPr lang="en-US" sz="2400" dirty="0">
                <a:solidFill>
                  <a:srgbClr val="FF0000"/>
                </a:solidFill>
              </a:rPr>
              <a:t>a new era in NLP </a:t>
            </a:r>
            <a:r>
              <a:rPr lang="en-US" sz="2400" dirty="0"/>
              <a:t>(It enables </a:t>
            </a:r>
            <a:r>
              <a:rPr lang="en-US" sz="2400" dirty="0">
                <a:solidFill>
                  <a:srgbClr val="FF0000"/>
                </a:solidFill>
              </a:rPr>
              <a:t>pre-training + fine-tuning </a:t>
            </a:r>
            <a:r>
              <a:rPr lang="en-US" sz="2400" dirty="0"/>
              <a:t>be the mainstream paradigm in NLP).</a:t>
            </a:r>
          </a:p>
          <a:p>
            <a:endParaRPr lang="en-US" sz="2400" dirty="0"/>
          </a:p>
          <a:p>
            <a:r>
              <a:rPr lang="en-US" sz="2400" dirty="0"/>
              <a:t>BERT builds on top of a number of clever ideas that have been bubbling up in the NLP community, including but not limited to </a:t>
            </a:r>
            <a:r>
              <a:rPr lang="en-US" sz="2400" dirty="0">
                <a:hlinkClick r:id="rId3"/>
              </a:rPr>
              <a:t>semi-supervised sequence learning</a:t>
            </a:r>
            <a:r>
              <a:rPr lang="en-US" sz="2400" dirty="0"/>
              <a:t>, </a:t>
            </a:r>
            <a:r>
              <a:rPr lang="en-US" sz="2400" dirty="0" err="1">
                <a:hlinkClick r:id="rId4"/>
              </a:rPr>
              <a:t>ELMo</a:t>
            </a:r>
            <a:r>
              <a:rPr lang="en-US" sz="2400" dirty="0"/>
              <a:t>, </a:t>
            </a:r>
            <a:r>
              <a:rPr lang="en-US" sz="2400" dirty="0" err="1">
                <a:hlinkClick r:id="rId5"/>
              </a:rPr>
              <a:t>ULMFiT</a:t>
            </a:r>
            <a:r>
              <a:rPr lang="en-US" sz="2400" dirty="0"/>
              <a:t>, </a:t>
            </a:r>
            <a:r>
              <a:rPr lang="en-US" sz="2400" u="sng" dirty="0">
                <a:hlinkClick r:id="rId6"/>
              </a:rPr>
              <a:t>generative pre-training</a:t>
            </a:r>
            <a:r>
              <a:rPr lang="en-US" sz="2400" dirty="0"/>
              <a:t>, and the </a:t>
            </a:r>
            <a:r>
              <a:rPr lang="en-US" sz="2400" dirty="0">
                <a:solidFill>
                  <a:schemeClr val="accent1"/>
                </a:solidFill>
              </a:rPr>
              <a:t>Transformer</a:t>
            </a:r>
            <a:r>
              <a:rPr lang="en-US" sz="2400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 High-Level Look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4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How does BERT work?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 High-Level Look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29</a:t>
            </a:fld>
            <a:endParaRPr lang="en-US"/>
          </a:p>
        </p:txBody>
      </p:sp>
      <p:pic>
        <p:nvPicPr>
          <p:cNvPr id="26626" name="Picture 2" descr="https://jalammar.github.io/images/bert-transfer-learning.png">
            <a:extLst>
              <a:ext uri="{FF2B5EF4-FFF2-40B4-BE49-F238E27FC236}">
                <a16:creationId xmlns:a16="http://schemas.microsoft.com/office/drawing/2014/main" id="{AA44499C-6DA3-467B-90DE-96098BDB3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1465898"/>
            <a:ext cx="9311640" cy="51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5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Pretrained Models Since GPT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A Brief History of Natural Language Processing — Part 2 | by Antoine Louis  | Medium">
            <a:extLst>
              <a:ext uri="{FF2B5EF4-FFF2-40B4-BE49-F238E27FC236}">
                <a16:creationId xmlns:a16="http://schemas.microsoft.com/office/drawing/2014/main" id="{917E5D3F-5783-4691-8B93-525A16371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2014856"/>
            <a:ext cx="11180496" cy="34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951E6-5683-4AD1-90E1-8A2B0C86F29D}"/>
              </a:ext>
            </a:extLst>
          </p:cNvPr>
          <p:cNvSpPr txBox="1"/>
          <p:nvPr/>
        </p:nvSpPr>
        <p:spPr>
          <a:xfrm>
            <a:off x="10279380" y="2895600"/>
            <a:ext cx="126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(GPT, BERT)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D3D65-2873-41F9-881F-66B11132F2D8}"/>
              </a:ext>
            </a:extLst>
          </p:cNvPr>
          <p:cNvSpPr txBox="1"/>
          <p:nvPr/>
        </p:nvSpPr>
        <p:spPr>
          <a:xfrm>
            <a:off x="8237220" y="1546860"/>
            <a:ext cx="190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2017: Transformer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2F5D5-0ED4-4513-88BC-2E5F536DF231}"/>
              </a:ext>
            </a:extLst>
          </p:cNvPr>
          <p:cNvCxnSpPr>
            <a:cxnSpLocks/>
          </p:cNvCxnSpPr>
          <p:nvPr/>
        </p:nvCxnSpPr>
        <p:spPr>
          <a:xfrm>
            <a:off x="9212450" y="1958340"/>
            <a:ext cx="0" cy="173736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31C4D0-0271-47E8-9AD0-06D627887375}"/>
              </a:ext>
            </a:extLst>
          </p:cNvPr>
          <p:cNvCxnSpPr>
            <a:cxnSpLocks/>
          </p:cNvCxnSpPr>
          <p:nvPr/>
        </p:nvCxnSpPr>
        <p:spPr>
          <a:xfrm flipH="1">
            <a:off x="8663810" y="1958340"/>
            <a:ext cx="121933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87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BERT is basically a trained Transformer </a:t>
            </a:r>
            <a:r>
              <a:rPr lang="en-US" sz="2400" dirty="0">
                <a:solidFill>
                  <a:srgbClr val="FF0000"/>
                </a:solidFill>
              </a:rPr>
              <a:t>encoder</a:t>
            </a:r>
            <a:r>
              <a:rPr lang="en-US" sz="2400" dirty="0"/>
              <a:t> stack:</a:t>
            </a:r>
          </a:p>
          <a:p>
            <a:r>
              <a:rPr lang="en-US" sz="2200" dirty="0"/>
              <a:t>BERT Base: 12 layers, 768 hidden units, 12 attention heads (110M params)</a:t>
            </a:r>
          </a:p>
          <a:p>
            <a:r>
              <a:rPr lang="en-US" sz="2200" dirty="0"/>
              <a:t>BERT Large: 24 layers, 1024 hidden units, 16 attention heads (340M params)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Model Architecture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30</a:t>
            </a:fld>
            <a:endParaRPr lang="en-US"/>
          </a:p>
        </p:txBody>
      </p:sp>
      <p:pic>
        <p:nvPicPr>
          <p:cNvPr id="28674" name="Picture 2" descr="https://jalammar.github.io/images/bert-base-bert-large-encoders.png">
            <a:extLst>
              <a:ext uri="{FF2B5EF4-FFF2-40B4-BE49-F238E27FC236}">
                <a16:creationId xmlns:a16="http://schemas.microsoft.com/office/drawing/2014/main" id="{20C7D832-1126-43E5-9DFF-2163BB40F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7" t="3487" r="21438" b="3308"/>
          <a:stretch/>
        </p:blipFill>
        <p:spPr bwMode="auto">
          <a:xfrm>
            <a:off x="2766060" y="2712721"/>
            <a:ext cx="5623560" cy="35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88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Inputs: Just like the vanilla encoder of the transformer, BERT takes a sequence of words as input which keep flowing up the stack.</a:t>
            </a:r>
          </a:p>
          <a:p>
            <a:pPr marL="0" indent="0">
              <a:buNone/>
            </a:pPr>
            <a:r>
              <a:rPr lang="en-US" sz="2200" dirty="0"/>
              <a:t>Outputs: Each position outputs a vector of size </a:t>
            </a:r>
            <a:r>
              <a:rPr lang="en-US" sz="2200" dirty="0" err="1">
                <a:latin typeface="Consolas" panose="020B0609020204030204" pitchFamily="49" charset="0"/>
              </a:rPr>
              <a:t>hidden_size</a:t>
            </a:r>
            <a:r>
              <a:rPr lang="en-US" sz="2200" dirty="0"/>
              <a:t> (e.g., 768 in BERT Base).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Model Inputs and Outputs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31</a:t>
            </a:fld>
            <a:endParaRPr lang="en-US"/>
          </a:p>
        </p:txBody>
      </p:sp>
      <p:pic>
        <p:nvPicPr>
          <p:cNvPr id="30722" name="Picture 2" descr="https://jalammar.github.io/images/bert-output-vector.png">
            <a:extLst>
              <a:ext uri="{FF2B5EF4-FFF2-40B4-BE49-F238E27FC236}">
                <a16:creationId xmlns:a16="http://schemas.microsoft.com/office/drawing/2014/main" id="{2BAF98B3-334C-41BB-A3F4-37C3F60F6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22125"/>
          <a:stretch/>
        </p:blipFill>
        <p:spPr bwMode="auto">
          <a:xfrm>
            <a:off x="2423160" y="2363788"/>
            <a:ext cx="6316980" cy="431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397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Task #1: Masked Language Modeling (MLM)</a:t>
            </a: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Pre-training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32</a:t>
            </a:fld>
            <a:endParaRPr lang="en-US"/>
          </a:p>
        </p:txBody>
      </p:sp>
      <p:pic>
        <p:nvPicPr>
          <p:cNvPr id="31746" name="Picture 2" descr="https://jalammar.github.io/images/BERT-language-modeling-masked-lm.png">
            <a:extLst>
              <a:ext uri="{FF2B5EF4-FFF2-40B4-BE49-F238E27FC236}">
                <a16:creationId xmlns:a16="http://schemas.microsoft.com/office/drawing/2014/main" id="{E6EFAD1C-D185-4F12-A772-A89EF2D6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39240"/>
            <a:ext cx="7642860" cy="502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9A0C24-811A-4C7D-8DF7-6E4B3D52A345}"/>
              </a:ext>
            </a:extLst>
          </p:cNvPr>
          <p:cNvSpPr/>
          <p:nvPr/>
        </p:nvSpPr>
        <p:spPr>
          <a:xfrm>
            <a:off x="1760220" y="4975860"/>
            <a:ext cx="7749540" cy="784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F1C67C-E8A5-45FE-92B4-DA4E70E7011C}"/>
              </a:ext>
            </a:extLst>
          </p:cNvPr>
          <p:cNvSpPr/>
          <p:nvPr/>
        </p:nvSpPr>
        <p:spPr>
          <a:xfrm>
            <a:off x="1775460" y="1554480"/>
            <a:ext cx="7749540" cy="1120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5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Task #2: Next Sentence Prediction (NSP)</a:t>
            </a: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Pre-training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33</a:t>
            </a:fld>
            <a:endParaRPr lang="en-US"/>
          </a:p>
        </p:txBody>
      </p:sp>
      <p:pic>
        <p:nvPicPr>
          <p:cNvPr id="32770" name="Picture 2" descr="https://jalammar.github.io/images/bert-next-sentence-prediction.png">
            <a:extLst>
              <a:ext uri="{FF2B5EF4-FFF2-40B4-BE49-F238E27FC236}">
                <a16:creationId xmlns:a16="http://schemas.microsoft.com/office/drawing/2014/main" id="{8D49ACCF-FA63-4D06-885B-3BD2F5655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935" y="1546859"/>
            <a:ext cx="7593965" cy="522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01060C-23CA-4ABB-BE8C-AC901C0F3D0D}"/>
              </a:ext>
            </a:extLst>
          </p:cNvPr>
          <p:cNvSpPr/>
          <p:nvPr/>
        </p:nvSpPr>
        <p:spPr>
          <a:xfrm>
            <a:off x="2125980" y="6126480"/>
            <a:ext cx="774954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BC5D1-0CF0-43C4-9188-41A74EEA350E}"/>
              </a:ext>
            </a:extLst>
          </p:cNvPr>
          <p:cNvSpPr/>
          <p:nvPr/>
        </p:nvSpPr>
        <p:spPr>
          <a:xfrm>
            <a:off x="2095500" y="1592580"/>
            <a:ext cx="7749540" cy="1120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Finetuning</a:t>
            </a:r>
            <a:r>
              <a:rPr lang="en-US" sz="2400" dirty="0"/>
              <a:t>: simply plug in the task-specific inputs and outputs into BERT and finetune all the parameters end-to-end</a:t>
            </a: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Task-specific Fine-tuning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34</a:t>
            </a:fld>
            <a:endParaRPr lang="en-US"/>
          </a:p>
        </p:txBody>
      </p:sp>
      <p:pic>
        <p:nvPicPr>
          <p:cNvPr id="33794" name="Picture 2" descr="https://jalammar.github.io/images/bert-tasks.png">
            <a:extLst>
              <a:ext uri="{FF2B5EF4-FFF2-40B4-BE49-F238E27FC236}">
                <a16:creationId xmlns:a16="http://schemas.microsoft.com/office/drawing/2014/main" id="{18573DBC-40AA-4B8F-B1D3-C0F3280B5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t="3818" r="50818" b="56667"/>
          <a:stretch/>
        </p:blipFill>
        <p:spPr bwMode="auto">
          <a:xfrm>
            <a:off x="967740" y="1821180"/>
            <a:ext cx="3002280" cy="24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jalammar.github.io/images/bert-tasks.png">
            <a:extLst>
              <a:ext uri="{FF2B5EF4-FFF2-40B4-BE49-F238E27FC236}">
                <a16:creationId xmlns:a16="http://schemas.microsoft.com/office/drawing/2014/main" id="{A55702DB-4C61-4194-9C56-EDE5B9568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2" t="3940" r="16953" b="56666"/>
          <a:stretch/>
        </p:blipFill>
        <p:spPr bwMode="auto">
          <a:xfrm>
            <a:off x="6697979" y="1691640"/>
            <a:ext cx="2857501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jalammar.github.io/images/bert-tasks.png">
            <a:extLst>
              <a:ext uri="{FF2B5EF4-FFF2-40B4-BE49-F238E27FC236}">
                <a16:creationId xmlns:a16="http://schemas.microsoft.com/office/drawing/2014/main" id="{88B88D56-8AF1-425E-B2E7-0556EB5E4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4" t="52546" r="51554" b="8788"/>
          <a:stretch/>
        </p:blipFill>
        <p:spPr bwMode="auto">
          <a:xfrm>
            <a:off x="1021080" y="4335780"/>
            <a:ext cx="2842260" cy="24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jalammar.github.io/images/bert-tasks.png">
            <a:extLst>
              <a:ext uri="{FF2B5EF4-FFF2-40B4-BE49-F238E27FC236}">
                <a16:creationId xmlns:a16="http://schemas.microsoft.com/office/drawing/2014/main" id="{F7FB58D0-EC90-4759-B099-E284209A1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4" t="52909" r="18016" b="9272"/>
          <a:stretch/>
        </p:blipFill>
        <p:spPr bwMode="auto">
          <a:xfrm>
            <a:off x="6758939" y="4351020"/>
            <a:ext cx="275082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02C39-5AD3-4CCF-ADDE-C969A74FFA8C}"/>
              </a:ext>
            </a:extLst>
          </p:cNvPr>
          <p:cNvSpPr txBox="1"/>
          <p:nvPr/>
        </p:nvSpPr>
        <p:spPr>
          <a:xfrm>
            <a:off x="3947161" y="2661345"/>
            <a:ext cx="179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Sentence Pair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C1535-DC5F-453F-B099-EFF6FFB14D7D}"/>
              </a:ext>
            </a:extLst>
          </p:cNvPr>
          <p:cNvSpPr txBox="1"/>
          <p:nvPr/>
        </p:nvSpPr>
        <p:spPr>
          <a:xfrm>
            <a:off x="3916680" y="5244525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Question Answering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175C4E-3CF7-4839-BFC0-A05D4982D140}"/>
              </a:ext>
            </a:extLst>
          </p:cNvPr>
          <p:cNvSpPr txBox="1"/>
          <p:nvPr/>
        </p:nvSpPr>
        <p:spPr>
          <a:xfrm>
            <a:off x="9784080" y="2608005"/>
            <a:ext cx="1805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Single Sentence Classification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0C2F2-9C7A-4DAA-A28D-73EFBB9C899E}"/>
              </a:ext>
            </a:extLst>
          </p:cNvPr>
          <p:cNvSpPr txBox="1"/>
          <p:nvPr/>
        </p:nvSpPr>
        <p:spPr>
          <a:xfrm>
            <a:off x="9829800" y="5084505"/>
            <a:ext cx="171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Single Sentence Tagging</a:t>
            </a:r>
          </a:p>
        </p:txBody>
      </p:sp>
    </p:spTree>
    <p:extLst>
      <p:ext uri="{BB962C8B-B14F-4D97-AF65-F5344CB8AC3E}">
        <p14:creationId xmlns:p14="http://schemas.microsoft.com/office/powerpoint/2010/main" val="2342848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 fine-tuning approach isn’t the only way to use BERT.</a:t>
            </a:r>
          </a:p>
          <a:p>
            <a:pPr marL="0" indent="0">
              <a:buNone/>
            </a:pPr>
            <a:r>
              <a:rPr lang="en-US" sz="2200" dirty="0"/>
              <a:t>We can use the pre-trained BERT to create contextualized word embeddings, then feed these embeddings to solve many downstream tasks by </a:t>
            </a:r>
            <a:r>
              <a:rPr lang="en-US" altLang="zh-CN" sz="2200" dirty="0"/>
              <a:t>own design (e.g., </a:t>
            </a:r>
            <a:r>
              <a:rPr lang="en-US" sz="2200" dirty="0"/>
              <a:t>add additional layers).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BERT for Feature Extraction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35</a:t>
            </a:fld>
            <a:endParaRPr lang="en-US"/>
          </a:p>
        </p:txBody>
      </p:sp>
      <p:pic>
        <p:nvPicPr>
          <p:cNvPr id="34818" name="Picture 2" descr="https://jalammar.github.io/images/bert-contexualized-embeddings.png">
            <a:extLst>
              <a:ext uri="{FF2B5EF4-FFF2-40B4-BE49-F238E27FC236}">
                <a16:creationId xmlns:a16="http://schemas.microsoft.com/office/drawing/2014/main" id="{866CC99F-4CE1-486D-911E-CC4417952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40" y="2344104"/>
            <a:ext cx="7597140" cy="421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97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/>
              <a:t>Huggingface</a:t>
            </a:r>
            <a:r>
              <a:rPr lang="en-US" sz="2200" dirty="0"/>
              <a:t> Transformers: </a:t>
            </a:r>
          </a:p>
          <a:p>
            <a:pPr marL="0" indent="0">
              <a:buNone/>
            </a:pPr>
            <a:r>
              <a:rPr lang="en-US" sz="2200" dirty="0"/>
              <a:t>Source code:  </a:t>
            </a:r>
            <a:r>
              <a:rPr lang="en-US" sz="2200" dirty="0">
                <a:hlinkClick r:id="rId3"/>
              </a:rPr>
              <a:t>https://github.com/huggingface/transformers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r>
              <a:rPr lang="en-US" sz="2200" dirty="0"/>
              <a:t>Models: </a:t>
            </a:r>
            <a:r>
              <a:rPr lang="en-US" sz="2200" dirty="0">
                <a:hlinkClick r:id="rId4"/>
              </a:rPr>
              <a:t>https://huggingface.co/models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3200" dirty="0"/>
              <a:t>Now let’s play with BERT base model!</a:t>
            </a:r>
          </a:p>
          <a:p>
            <a:pPr marL="0" indent="0">
              <a:buNone/>
            </a:pPr>
            <a:r>
              <a:rPr lang="en-US" sz="2000" dirty="0"/>
              <a:t>Please visit the page </a:t>
            </a:r>
            <a:r>
              <a:rPr lang="en-US" sz="2000" dirty="0">
                <a:hlinkClick r:id="rId5"/>
              </a:rPr>
              <a:t>https://huggingface.co/bert-base-uncased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Demonstration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9B019-A149-4870-8745-6EC493369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097" y="2465070"/>
            <a:ext cx="7259003" cy="19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81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[1] Vaswani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et al., </a:t>
            </a:r>
            <a:r>
              <a:rPr lang="en-US" sz="1600" dirty="0">
                <a:hlinkClick r:id="rId3"/>
              </a:rPr>
              <a:t>Attention Is All You Need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sz="1600" i="1" dirty="0">
                <a:solidFill>
                  <a:srgbClr val="000000"/>
                </a:solidFill>
                <a:latin typeface="Calibri" panose="020F0502020204030204" pitchFamily="34" charset="0"/>
              </a:rPr>
              <a:t>NIPS (2017)</a:t>
            </a:r>
          </a:p>
          <a:p>
            <a:pPr marL="0" indent="0">
              <a:buNone/>
            </a:pPr>
            <a:r>
              <a:rPr lang="en-US" sz="1600" dirty="0"/>
              <a:t>[2] Jay </a:t>
            </a:r>
            <a:r>
              <a:rPr lang="en-US" sz="1600" dirty="0" err="1"/>
              <a:t>Alammar</a:t>
            </a:r>
            <a:r>
              <a:rPr lang="en-US" sz="1600" dirty="0"/>
              <a:t>. </a:t>
            </a:r>
            <a:r>
              <a:rPr lang="en-US" sz="1600" dirty="0">
                <a:hlinkClick r:id="rId4"/>
              </a:rPr>
              <a:t>The Illustrated Transformer</a:t>
            </a:r>
            <a:r>
              <a:rPr lang="en-US" sz="1600" dirty="0"/>
              <a:t>. </a:t>
            </a:r>
            <a:r>
              <a:rPr lang="en-US" sz="1600" i="1" dirty="0" err="1"/>
              <a:t>Alammar’s</a:t>
            </a:r>
            <a:r>
              <a:rPr lang="en-US" sz="1600" i="1" dirty="0"/>
              <a:t> Blog (2018) </a:t>
            </a:r>
            <a:r>
              <a:rPr lang="en-US" sz="1600" i="1" dirty="0">
                <a:hlinkClick r:id="rId4"/>
              </a:rPr>
              <a:t>https://jalammar.github.io/illustrated-transformer/</a:t>
            </a:r>
            <a:r>
              <a:rPr lang="en-US" sz="1600" i="1" dirty="0"/>
              <a:t> </a:t>
            </a:r>
          </a:p>
          <a:p>
            <a:pPr marL="0" indent="0">
              <a:buNone/>
            </a:pPr>
            <a:r>
              <a:rPr lang="en-US" sz="1600" dirty="0"/>
              <a:t>[3] Devlin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et al., </a:t>
            </a:r>
            <a:r>
              <a:rPr lang="en-US" sz="1600" dirty="0">
                <a:hlinkClick r:id="rId5"/>
              </a:rPr>
              <a:t>BERT: Pre-training of Deep Bidirectional Transformers for Language Understanding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sz="1600" i="1" dirty="0">
                <a:solidFill>
                  <a:srgbClr val="000000"/>
                </a:solidFill>
                <a:latin typeface="Calibri" panose="020F0502020204030204" pitchFamily="34" charset="0"/>
              </a:rPr>
              <a:t>NAACL (2019)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[4]</a:t>
            </a:r>
            <a:r>
              <a:rPr lang="en-US" sz="1600" dirty="0"/>
              <a:t> Jay </a:t>
            </a:r>
            <a:r>
              <a:rPr lang="en-US" sz="1600" dirty="0" err="1"/>
              <a:t>Alammar</a:t>
            </a:r>
            <a:r>
              <a:rPr lang="en-US" sz="1600" dirty="0"/>
              <a:t>. </a:t>
            </a:r>
            <a:r>
              <a:rPr lang="en-US" sz="1600" dirty="0">
                <a:hlinkClick r:id="rId6"/>
              </a:rPr>
              <a:t>The Illustrated BERT, </a:t>
            </a:r>
            <a:r>
              <a:rPr lang="en-US" sz="1600" dirty="0" err="1">
                <a:hlinkClick r:id="rId6"/>
              </a:rPr>
              <a:t>ELMo</a:t>
            </a:r>
            <a:r>
              <a:rPr lang="en-US" sz="1600" dirty="0">
                <a:hlinkClick r:id="rId6"/>
              </a:rPr>
              <a:t>, and co</a:t>
            </a:r>
            <a:r>
              <a:rPr lang="en-US" sz="1600" dirty="0"/>
              <a:t>.</a:t>
            </a:r>
            <a:r>
              <a:rPr lang="en-US" sz="1600" i="1" dirty="0"/>
              <a:t> </a:t>
            </a:r>
            <a:r>
              <a:rPr lang="en-US" sz="1600" i="1" dirty="0" err="1"/>
              <a:t>Alammar’s</a:t>
            </a:r>
            <a:r>
              <a:rPr lang="en-US" sz="1600" i="1" dirty="0"/>
              <a:t> Blog (2021)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https://jalammar.github.io/illustrated-bert/</a:t>
            </a:r>
            <a:r>
              <a:rPr lang="en-US" sz="16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Reference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3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5166360"/>
            <a:ext cx="3086100" cy="94488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10-min Break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 descr="Take a break">
            <a:extLst>
              <a:ext uri="{FF2B5EF4-FFF2-40B4-BE49-F238E27FC236}">
                <a16:creationId xmlns:a16="http://schemas.microsoft.com/office/drawing/2014/main" id="{67D7681F-26A7-4834-8E40-BB61185B2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80" y="822960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84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6A8A4B-519A-43C2-9755-535CB48B3EB4}"/>
              </a:ext>
            </a:extLst>
          </p:cNvPr>
          <p:cNvGrpSpPr/>
          <p:nvPr/>
        </p:nvGrpSpPr>
        <p:grpSpPr>
          <a:xfrm>
            <a:off x="6208295" y="1027906"/>
            <a:ext cx="5401052" cy="4318194"/>
            <a:chOff x="6208295" y="1027906"/>
            <a:chExt cx="5401052" cy="43181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4AEC25-51A7-4A8C-83FC-01DF74F5B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8295" y="1027906"/>
              <a:ext cx="5401052" cy="403981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301126-C5C3-4EAD-82BB-F9B00BECCCD5}"/>
                </a:ext>
              </a:extLst>
            </p:cNvPr>
            <p:cNvSpPr txBox="1"/>
            <p:nvPr/>
          </p:nvSpPr>
          <p:spPr>
            <a:xfrm>
              <a:off x="6208295" y="5069101"/>
              <a:ext cx="5401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Image source: Lecture2 Page14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913731-08B8-4277-9BE8-C39F1831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3247-149F-48BB-B9D1-1E8C3CD64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NLTK</a:t>
            </a:r>
          </a:p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Gensim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BERT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D0E991-CD4E-4A2F-B690-4A3B8BD88EB5}"/>
              </a:ext>
            </a:extLst>
          </p:cNvPr>
          <p:cNvSpPr/>
          <p:nvPr/>
        </p:nvSpPr>
        <p:spPr>
          <a:xfrm>
            <a:off x="9081856" y="2104008"/>
            <a:ext cx="719092" cy="3373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9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2018 – 2020: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Pretrained Models Since GPT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823167-3115-4D87-A0DE-9C92CC03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169411"/>
            <a:ext cx="8801100" cy="5203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81250E-5D58-4075-8D44-D15951DFB4AA}"/>
              </a:ext>
            </a:extLst>
          </p:cNvPr>
          <p:cNvSpPr/>
          <p:nvPr/>
        </p:nvSpPr>
        <p:spPr>
          <a:xfrm>
            <a:off x="7612380" y="2057400"/>
            <a:ext cx="792480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47AA7-6F52-4606-80E2-DF7A348DB428}"/>
              </a:ext>
            </a:extLst>
          </p:cNvPr>
          <p:cNvSpPr/>
          <p:nvPr/>
        </p:nvSpPr>
        <p:spPr>
          <a:xfrm>
            <a:off x="5631180" y="2926080"/>
            <a:ext cx="792480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D20B9B-B998-4DE1-91B6-12C04FFE9644}"/>
              </a:ext>
            </a:extLst>
          </p:cNvPr>
          <p:cNvSpPr/>
          <p:nvPr/>
        </p:nvSpPr>
        <p:spPr>
          <a:xfrm>
            <a:off x="7612380" y="2872740"/>
            <a:ext cx="792480" cy="39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08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F860-92E0-4998-A948-31D7AB08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Expected Outcomes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A2C2-5ECE-4CF7-87FB-FECCD4387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Segmentation/Tokenization (Lecture2)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 of Speech Tagging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Stemming and Lemmatization (Lecture2)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Vectorization and Document Similarity Calculation (Lecture2)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Sentence Classification (Lecture3)</a:t>
            </a:r>
          </a:p>
        </p:txBody>
      </p:sp>
    </p:spTree>
    <p:extLst>
      <p:ext uri="{BB962C8B-B14F-4D97-AF65-F5344CB8AC3E}">
        <p14:creationId xmlns:p14="http://schemas.microsoft.com/office/powerpoint/2010/main" val="2181295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2CC31-7873-1EE6-C8FA-E0E31845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 Black" panose="020B0A04020102020204" pitchFamily="34" charset="0"/>
              </a:rPr>
              <a:t>Materials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E468-0DA7-A83A-4E77-37E301E69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Download the following files from </a:t>
            </a:r>
            <a:r>
              <a:rPr lang="en-US" altLang="zh-CN" dirty="0" err="1"/>
              <a:t>BlackBoard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lab1_codes.ipynb</a:t>
            </a:r>
          </a:p>
          <a:p>
            <a:r>
              <a:rPr lang="en-US" altLang="zh-CN" dirty="0"/>
              <a:t>lab1_data.zip</a:t>
            </a:r>
          </a:p>
          <a:p>
            <a:r>
              <a:rPr lang="en-US" altLang="zh-CN" dirty="0"/>
              <a:t>lab1_documentation.pdf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45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2020 – Present: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Pretrained Models Since GPT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GPT-3, Foundation Models, and AI Nationalism">
            <a:extLst>
              <a:ext uri="{FF2B5EF4-FFF2-40B4-BE49-F238E27FC236}">
                <a16:creationId xmlns:a16="http://schemas.microsoft.com/office/drawing/2014/main" id="{B30D7A8C-4170-4D92-91D5-7AA230753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5" b="8249"/>
          <a:stretch/>
        </p:blipFill>
        <p:spPr bwMode="auto">
          <a:xfrm>
            <a:off x="403860" y="1668780"/>
            <a:ext cx="11325494" cy="31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D560E5-E9EB-4C74-B52F-740FA7FAE870}"/>
              </a:ext>
            </a:extLst>
          </p:cNvPr>
          <p:cNvSpPr/>
          <p:nvPr/>
        </p:nvSpPr>
        <p:spPr>
          <a:xfrm>
            <a:off x="906780" y="2278380"/>
            <a:ext cx="1554480" cy="586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945A6-A520-4996-9B03-CFFFF3387322}"/>
              </a:ext>
            </a:extLst>
          </p:cNvPr>
          <p:cNvSpPr txBox="1"/>
          <p:nvPr/>
        </p:nvSpPr>
        <p:spPr>
          <a:xfrm>
            <a:off x="8084820" y="5875020"/>
            <a:ext cx="99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A8E68F-E668-4799-A0A6-093B6400E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260" y="5324475"/>
            <a:ext cx="1493520" cy="5133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4BC9FE2-0DAE-42C6-9D0E-F157B2AD69C1}"/>
              </a:ext>
            </a:extLst>
          </p:cNvPr>
          <p:cNvCxnSpPr>
            <a:cxnSpLocks/>
            <a:endCxn id="16" idx="3"/>
          </p:cNvCxnSpPr>
          <p:nvPr/>
        </p:nvCxnSpPr>
        <p:spPr>
          <a:xfrm rot="5400000">
            <a:off x="9302115" y="3263265"/>
            <a:ext cx="2571750" cy="2247900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309FF7-84C2-4D9B-B102-A7EA0BF02EA0}"/>
              </a:ext>
            </a:extLst>
          </p:cNvPr>
          <p:cNvSpPr txBox="1"/>
          <p:nvPr/>
        </p:nvSpPr>
        <p:spPr>
          <a:xfrm>
            <a:off x="10264140" y="5364480"/>
            <a:ext cx="1017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Nov, 2022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5F4711-B6CA-4A12-87B5-6CBA519BA94F}"/>
              </a:ext>
            </a:extLst>
          </p:cNvPr>
          <p:cNvSpPr/>
          <p:nvPr/>
        </p:nvSpPr>
        <p:spPr>
          <a:xfrm>
            <a:off x="7604760" y="5120640"/>
            <a:ext cx="1859280" cy="1104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8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080260"/>
            <a:ext cx="11216640" cy="28575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Transformers (Google, 2017)</a:t>
            </a:r>
            <a:b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b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lang="en-US" altLang="zh-CN" sz="3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— </a:t>
            </a:r>
            <a:r>
              <a:rPr lang="en-US" altLang="zh-CN" sz="28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Basic architecture of pretrained language models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AE98C-DB7A-46A1-A901-26C809BDCD89}"/>
              </a:ext>
            </a:extLst>
          </p:cNvPr>
          <p:cNvSpPr txBox="1"/>
          <p:nvPr/>
        </p:nvSpPr>
        <p:spPr>
          <a:xfrm>
            <a:off x="1175657" y="6373504"/>
            <a:ext cx="968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Vaswani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 et al., </a:t>
            </a:r>
            <a:r>
              <a:rPr lang="en-US" sz="1400" dirty="0"/>
              <a:t>Attention Is All You Need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NIPS (2017)</a:t>
            </a:r>
          </a:p>
        </p:txBody>
      </p:sp>
    </p:spTree>
    <p:extLst>
      <p:ext uri="{BB962C8B-B14F-4D97-AF65-F5344CB8AC3E}">
        <p14:creationId xmlns:p14="http://schemas.microsoft.com/office/powerpoint/2010/main" val="105046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Transformer was first proposed to address </a:t>
            </a:r>
            <a:r>
              <a:rPr lang="en-US" sz="2400" dirty="0">
                <a:solidFill>
                  <a:schemeClr val="accent1"/>
                </a:solidFill>
              </a:rPr>
              <a:t>machine translation</a:t>
            </a:r>
            <a:r>
              <a:rPr lang="en-US" sz="2400" dirty="0"/>
              <a:t>, where it takes a sentence in one language, and output its translation in another.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 High-Level Look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https://jalammar.github.io/images/t/the_transformer_3.png">
            <a:extLst>
              <a:ext uri="{FF2B5EF4-FFF2-40B4-BE49-F238E27FC236}">
                <a16:creationId xmlns:a16="http://schemas.microsoft.com/office/drawing/2014/main" id="{7BC69CB4-89D5-48FD-9194-93AD5184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3" y="2851786"/>
            <a:ext cx="6039165" cy="157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jalammar.github.io/images/t/The_transformer_encoders_decoders.png">
            <a:extLst>
              <a:ext uri="{FF2B5EF4-FFF2-40B4-BE49-F238E27FC236}">
                <a16:creationId xmlns:a16="http://schemas.microsoft.com/office/drawing/2014/main" id="{98F9BE3A-25A1-4824-8502-2725BC28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330" y="2150201"/>
            <a:ext cx="4834890" cy="303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A659B6E3-698B-4912-8416-32EE84A7089D}"/>
              </a:ext>
            </a:extLst>
          </p:cNvPr>
          <p:cNvSpPr/>
          <p:nvPr/>
        </p:nvSpPr>
        <p:spPr>
          <a:xfrm>
            <a:off x="3002280" y="4579620"/>
            <a:ext cx="6896100" cy="1676400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6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r>
              <a:rPr lang="en-US" sz="2400" dirty="0"/>
              <a:t>The encoding component is a stack of </a:t>
            </a:r>
            <a:r>
              <a:rPr lang="en-US" sz="2400" dirty="0">
                <a:solidFill>
                  <a:schemeClr val="accent1"/>
                </a:solidFill>
              </a:rPr>
              <a:t>encoders</a:t>
            </a:r>
          </a:p>
          <a:p>
            <a:r>
              <a:rPr lang="en-US" sz="2400" dirty="0"/>
              <a:t>The decoding component is a stack of </a:t>
            </a:r>
            <a:r>
              <a:rPr lang="en-US" sz="2400" dirty="0">
                <a:solidFill>
                  <a:schemeClr val="accent1"/>
                </a:solidFill>
              </a:rPr>
              <a:t>decoders</a:t>
            </a:r>
            <a:r>
              <a:rPr lang="en-US" sz="2400" dirty="0"/>
              <a:t> of the same number</a:t>
            </a:r>
          </a:p>
          <a:p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 High-Level Look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8</a:t>
            </a:fld>
            <a:endParaRPr lang="en-US"/>
          </a:p>
        </p:txBody>
      </p:sp>
      <p:pic>
        <p:nvPicPr>
          <p:cNvPr id="8194" name="Picture 2" descr="https://jalammar.github.io/images/t/The_transformer_encoder_decoder_stack.png">
            <a:extLst>
              <a:ext uri="{FF2B5EF4-FFF2-40B4-BE49-F238E27FC236}">
                <a16:creationId xmlns:a16="http://schemas.microsoft.com/office/drawing/2014/main" id="{268DD40B-54E5-4148-A424-9B8CCC3DE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067511"/>
            <a:ext cx="7012305" cy="456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5D4E02-FEDD-4CF0-9F16-EB6545EAC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7375" y="1127760"/>
            <a:ext cx="11195050" cy="5245744"/>
          </a:xfrm>
        </p:spPr>
        <p:txBody>
          <a:bodyPr>
            <a:noAutofit/>
          </a:bodyPr>
          <a:lstStyle/>
          <a:p>
            <a:r>
              <a:rPr lang="en-US" sz="2400" dirty="0"/>
              <a:t>The encoders are all identical in structure (yet they do not share weights)</a:t>
            </a:r>
          </a:p>
          <a:p>
            <a:r>
              <a:rPr lang="en-US" sz="2400" dirty="0"/>
              <a:t>Each encoder layer is broken down into </a:t>
            </a:r>
            <a:r>
              <a:rPr lang="en-US" sz="2400" dirty="0">
                <a:solidFill>
                  <a:schemeClr val="accent1"/>
                </a:solidFill>
              </a:rPr>
              <a:t>two sub-layers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DCE23D-D31E-45D1-981D-005C5F4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980"/>
            <a:ext cx="11216640" cy="838200"/>
          </a:xfrm>
        </p:spPr>
        <p:txBody>
          <a:bodyPr/>
          <a:lstStyle/>
          <a:p>
            <a:r>
              <a:rPr lang="en-US" altLang="zh-CN" sz="36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 High-Level Look</a:t>
            </a:r>
            <a:endParaRPr lang="en-US" altLang="zh-CN" sz="3600" b="1" dirty="0">
              <a:solidFill>
                <a:schemeClr val="accent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B24D4-8F3C-43E9-B4C4-CB75B47C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4A4A-9C66-4F3F-B94E-BBB6A6422AA9}" type="slidenum">
              <a:rPr lang="en-US" smtClean="0"/>
              <a:t>9</a:t>
            </a:fld>
            <a:endParaRPr lang="en-US"/>
          </a:p>
        </p:txBody>
      </p:sp>
      <p:pic>
        <p:nvPicPr>
          <p:cNvPr id="9218" name="Picture 2" descr="https://jalammar.github.io/images/t/Transformer_encoder.png">
            <a:extLst>
              <a:ext uri="{FF2B5EF4-FFF2-40B4-BE49-F238E27FC236}">
                <a16:creationId xmlns:a16="http://schemas.microsoft.com/office/drawing/2014/main" id="{F4CDE217-9F73-48F8-B423-0C4C6C17F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2469833"/>
            <a:ext cx="5539740" cy="28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9FFEAA7-8EFB-4F5E-9FCB-5AB11666AB87}"/>
              </a:ext>
            </a:extLst>
          </p:cNvPr>
          <p:cNvSpPr/>
          <p:nvPr/>
        </p:nvSpPr>
        <p:spPr>
          <a:xfrm>
            <a:off x="4869180" y="5067300"/>
            <a:ext cx="4488180" cy="1341120"/>
          </a:xfrm>
          <a:prstGeom prst="wedgeRoundRectCallout">
            <a:avLst>
              <a:gd name="adj1" fmla="val -50698"/>
              <a:gd name="adj2" fmla="val -7321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encoder’s inputs first flow through a </a:t>
            </a:r>
            <a:r>
              <a:rPr lang="en-US" dirty="0">
                <a:solidFill>
                  <a:srgbClr val="FF0000"/>
                </a:solidFill>
              </a:rPr>
              <a:t>self-attention</a:t>
            </a:r>
            <a:r>
              <a:rPr lang="en-US" dirty="0">
                <a:solidFill>
                  <a:schemeClr val="tx1"/>
                </a:solidFill>
              </a:rPr>
              <a:t> layer, i.e., a layer that helps the encoder look at other words in the input sentence as it encodes a specific word.</a:t>
            </a:r>
          </a:p>
        </p:txBody>
      </p:sp>
    </p:spTree>
    <p:extLst>
      <p:ext uri="{BB962C8B-B14F-4D97-AF65-F5344CB8AC3E}">
        <p14:creationId xmlns:p14="http://schemas.microsoft.com/office/powerpoint/2010/main" val="22980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1627</Words>
  <Application>Microsoft Macintosh PowerPoint</Application>
  <PresentationFormat>宽屏</PresentationFormat>
  <Paragraphs>231</Paragraphs>
  <Slides>41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等线</vt:lpstr>
      <vt:lpstr>Arial</vt:lpstr>
      <vt:lpstr>Arial Black</vt:lpstr>
      <vt:lpstr>Calibri</vt:lpstr>
      <vt:lpstr>Calibri Light</vt:lpstr>
      <vt:lpstr>Cambria Math</vt:lpstr>
      <vt:lpstr>Consolas</vt:lpstr>
      <vt:lpstr>Times New Roman</vt:lpstr>
      <vt:lpstr>Wingdings</vt:lpstr>
      <vt:lpstr>Office Theme</vt:lpstr>
      <vt:lpstr>Pretrained Models and NLP Tools</vt:lpstr>
      <vt:lpstr>Outline</vt:lpstr>
      <vt:lpstr>Pretrained Models Since GPT</vt:lpstr>
      <vt:lpstr>Pretrained Models Since GPT</vt:lpstr>
      <vt:lpstr>Pretrained Models Since GPT</vt:lpstr>
      <vt:lpstr>Transformers (Google, 2017)  — Basic architecture of pretrained language models</vt:lpstr>
      <vt:lpstr>A High-Level Look</vt:lpstr>
      <vt:lpstr>A High-Level Look</vt:lpstr>
      <vt:lpstr>A High-Level Look</vt:lpstr>
      <vt:lpstr>A High-Level Look</vt:lpstr>
      <vt:lpstr>Bringing Words into Tensors</vt:lpstr>
      <vt:lpstr>Bringing Words into Tensors</vt:lpstr>
      <vt:lpstr>Bringing Words into Tensors</vt:lpstr>
      <vt:lpstr>Self-Attention at a High Level</vt:lpstr>
      <vt:lpstr>Self-Attention in Detail</vt:lpstr>
      <vt:lpstr>Self-Attention in Detail</vt:lpstr>
      <vt:lpstr>Self-Attention in Detail</vt:lpstr>
      <vt:lpstr>Self-Attention in Detail</vt:lpstr>
      <vt:lpstr>Self-Attention in Detail</vt:lpstr>
      <vt:lpstr>Self-Attention in Detail</vt:lpstr>
      <vt:lpstr>Self-Attention with Many Heads</vt:lpstr>
      <vt:lpstr>The Residuals</vt:lpstr>
      <vt:lpstr>The Decoder Side</vt:lpstr>
      <vt:lpstr>The Decoder Side</vt:lpstr>
      <vt:lpstr>The Final Linear and Softmax Layer</vt:lpstr>
      <vt:lpstr>Overview in the Original Paper</vt:lpstr>
      <vt:lpstr>BERT (Google, 2018/2019)  — Most well-known bidirectional pretrained language model</vt:lpstr>
      <vt:lpstr>A High-Level Look</vt:lpstr>
      <vt:lpstr>A High-Level Look</vt:lpstr>
      <vt:lpstr>Model Architecture</vt:lpstr>
      <vt:lpstr>Model Inputs and Outputs</vt:lpstr>
      <vt:lpstr>Pre-training</vt:lpstr>
      <vt:lpstr>Pre-training</vt:lpstr>
      <vt:lpstr>Task-specific Fine-tuning</vt:lpstr>
      <vt:lpstr>BERT for Feature Extraction</vt:lpstr>
      <vt:lpstr>Demonstration</vt:lpstr>
      <vt:lpstr>Reference</vt:lpstr>
      <vt:lpstr>10-min Break</vt:lpstr>
      <vt:lpstr>Outline</vt:lpstr>
      <vt:lpstr>Expected Outcomes</vt:lpstr>
      <vt:lpstr>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Tools</dc:title>
  <dc:creator>WANG Jiashuo</dc:creator>
  <cp:lastModifiedBy>XIA, He Ming [Student]</cp:lastModifiedBy>
  <cp:revision>13</cp:revision>
  <dcterms:created xsi:type="dcterms:W3CDTF">2023-02-06T08:47:54Z</dcterms:created>
  <dcterms:modified xsi:type="dcterms:W3CDTF">2025-02-08T13:49:00Z</dcterms:modified>
</cp:coreProperties>
</file>